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0"/>
  </p:notesMasterIdLst>
  <p:handoutMasterIdLst>
    <p:handoutMasterId r:id="rId51"/>
  </p:handoutMasterIdLst>
  <p:sldIdLst>
    <p:sldId id="2147477323" r:id="rId5"/>
    <p:sldId id="2076138216" r:id="rId6"/>
    <p:sldId id="2147477920" r:id="rId7"/>
    <p:sldId id="2147477899" r:id="rId8"/>
    <p:sldId id="2147477900" r:id="rId9"/>
    <p:sldId id="2147477901" r:id="rId10"/>
    <p:sldId id="2147477902" r:id="rId11"/>
    <p:sldId id="2147477903" r:id="rId12"/>
    <p:sldId id="2147477904" r:id="rId13"/>
    <p:sldId id="2147477885" r:id="rId14"/>
    <p:sldId id="2147477882" r:id="rId15"/>
    <p:sldId id="2147477906" r:id="rId16"/>
    <p:sldId id="2147477908" r:id="rId17"/>
    <p:sldId id="2147477845" r:id="rId18"/>
    <p:sldId id="2147477922" r:id="rId19"/>
    <p:sldId id="2147477913" r:id="rId20"/>
    <p:sldId id="2147477925" r:id="rId21"/>
    <p:sldId id="2147477898" r:id="rId22"/>
    <p:sldId id="2147477911" r:id="rId23"/>
    <p:sldId id="2147477914" r:id="rId24"/>
    <p:sldId id="2147477912" r:id="rId25"/>
    <p:sldId id="2147477915" r:id="rId26"/>
    <p:sldId id="2147477916" r:id="rId27"/>
    <p:sldId id="2147477907" r:id="rId28"/>
    <p:sldId id="2147477917" r:id="rId29"/>
    <p:sldId id="2147477918" r:id="rId30"/>
    <p:sldId id="2147477910" r:id="rId31"/>
    <p:sldId id="2147477921" r:id="rId32"/>
    <p:sldId id="2147477941" r:id="rId33"/>
    <p:sldId id="2147477942" r:id="rId34"/>
    <p:sldId id="2147477943" r:id="rId35"/>
    <p:sldId id="2147477944" r:id="rId36"/>
    <p:sldId id="2147477924" r:id="rId37"/>
    <p:sldId id="2147477909" r:id="rId38"/>
    <p:sldId id="2147477919" r:id="rId39"/>
    <p:sldId id="2147477923" r:id="rId40"/>
    <p:sldId id="2147477808" r:id="rId41"/>
    <p:sldId id="2147477817" r:id="rId42"/>
    <p:sldId id="2147477945" r:id="rId43"/>
    <p:sldId id="2147477946" r:id="rId44"/>
    <p:sldId id="2147477846" r:id="rId45"/>
    <p:sldId id="2076138215" r:id="rId46"/>
    <p:sldId id="2147477320" r:id="rId47"/>
    <p:sldId id="2147477319" r:id="rId48"/>
    <p:sldId id="2147477325"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 session" id="{38B656EC-D568-4EF7-8842-9FA1AE1192C9}">
          <p14:sldIdLst>
            <p14:sldId id="2147477323"/>
            <p14:sldId id="2076138216"/>
          </p14:sldIdLst>
        </p14:section>
        <p14:section name="Analyzing performance" id="{FECC179A-EB06-4ECD-A4E8-2FDE2C41C255}">
          <p14:sldIdLst>
            <p14:sldId id="2147477920"/>
            <p14:sldId id="2147477899"/>
            <p14:sldId id="2147477900"/>
            <p14:sldId id="2147477901"/>
            <p14:sldId id="2147477902"/>
            <p14:sldId id="2147477903"/>
            <p14:sldId id="2147477904"/>
            <p14:sldId id="2147477885"/>
            <p14:sldId id="2147477882"/>
            <p14:sldId id="2147477906"/>
            <p14:sldId id="2147477908"/>
            <p14:sldId id="2147477845"/>
          </p14:sldIdLst>
        </p14:section>
        <p14:section name="Analyzing errors" id="{B3DF8128-8476-41B0-B338-75BF5FD9269C}">
          <p14:sldIdLst>
            <p14:sldId id="2147477922"/>
            <p14:sldId id="2147477913"/>
            <p14:sldId id="2147477925"/>
            <p14:sldId id="2147477898"/>
            <p14:sldId id="2147477911"/>
            <p14:sldId id="2147477914"/>
            <p14:sldId id="2147477912"/>
            <p14:sldId id="2147477915"/>
            <p14:sldId id="2147477916"/>
            <p14:sldId id="2147477907"/>
            <p14:sldId id="2147477917"/>
            <p14:sldId id="2147477918"/>
            <p14:sldId id="2147477910"/>
          </p14:sldIdLst>
        </p14:section>
        <p14:section name="Coming soon (23.0 and later)" id="{5F3DAEFD-04A6-4829-A52D-63CB4538F656}">
          <p14:sldIdLst>
            <p14:sldId id="2147477921"/>
            <p14:sldId id="2147477941"/>
            <p14:sldId id="2147477942"/>
            <p14:sldId id="2147477943"/>
            <p14:sldId id="2147477944"/>
          </p14:sldIdLst>
        </p14:section>
        <p14:section name="Tips and tricks" id="{E2F5BA6C-5E4A-400C-B994-4C3D6FFF4A58}">
          <p14:sldIdLst>
            <p14:sldId id="2147477924"/>
            <p14:sldId id="2147477909"/>
            <p14:sldId id="2147477919"/>
          </p14:sldIdLst>
        </p14:section>
        <p14:section name="Resources" id="{6CB8332C-D139-4218-AF23-75639FC50270}">
          <p14:sldIdLst>
            <p14:sldId id="2147477923"/>
            <p14:sldId id="2147477808"/>
            <p14:sldId id="2147477817"/>
            <p14:sldId id="2147477945"/>
            <p14:sldId id="2147477946"/>
            <p14:sldId id="2147477846"/>
          </p14:sldIdLst>
        </p14:section>
        <p14:section name="Go dos and wrap up" id="{F4B5A613-078B-414C-BBC9-2D280FDD91FA}">
          <p14:sldIdLst>
            <p14:sldId id="2076138215"/>
            <p14:sldId id="2147477320"/>
            <p14:sldId id="2147477319"/>
            <p14:sldId id="214747732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11/3/2023 3:47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11/3/2023 3:46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11/3/2023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306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11/3/2023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198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11/3/2023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454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11/3/2023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306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11/3/2023 3:46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092917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11/3/2023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1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7EFB80-8972-4A3A-713C-FE975F9C9A8F}"/>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5" name="Text Placeholder 3">
            <a:extLst>
              <a:ext uri="{FF2B5EF4-FFF2-40B4-BE49-F238E27FC236}">
                <a16:creationId xmlns:a16="http://schemas.microsoft.com/office/drawing/2014/main" id="{30B8D61A-2F6B-A851-0F5F-56362E4E8D35}"/>
              </a:ext>
            </a:extLst>
          </p:cNvPr>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8516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2008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8DD97-49D0-ED1F-80F9-8FE3D9F5D551}"/>
              </a:ext>
            </a:extLst>
          </p:cNvPr>
          <p:cNvSpPr>
            <a:spLocks noGrp="1"/>
          </p:cNvSpPr>
          <p:nvPr>
            <p:ph type="dt" sz="half" idx="10"/>
          </p:nvPr>
        </p:nvSpPr>
        <p:spPr/>
        <p:txBody>
          <a:bodyPr/>
          <a:lstStyle/>
          <a:p>
            <a:fld id="{87AA5F84-9164-451C-8433-B09AD3D659B9}" type="datetimeFigureOut">
              <a:rPr lang="en-DK" smtClean="0"/>
              <a:t>03/11/2023</a:t>
            </a:fld>
            <a:endParaRPr lang="en-DK"/>
          </a:p>
        </p:txBody>
      </p:sp>
      <p:sp>
        <p:nvSpPr>
          <p:cNvPr id="3" name="Footer Placeholder 2">
            <a:extLst>
              <a:ext uri="{FF2B5EF4-FFF2-40B4-BE49-F238E27FC236}">
                <a16:creationId xmlns:a16="http://schemas.microsoft.com/office/drawing/2014/main" id="{3F8C084D-3C97-3411-303C-500C0646F4F2}"/>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A56F28-FEE3-7B05-DE5E-C6412D8F5004}"/>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083531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blipFill dpi="0" rotWithShape="1">
            <a:blip r:embed="rId2"/>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30" r:id="rId1"/>
    <p:sldLayoutId id="2147485203" r:id="rId2"/>
    <p:sldLayoutId id="2147485202" r:id="rId3"/>
    <p:sldLayoutId id="2147484639" r:id="rId4"/>
    <p:sldLayoutId id="2147484834" r:id="rId5"/>
    <p:sldLayoutId id="2147484841" r:id="rId6"/>
    <p:sldLayoutId id="2147484944" r:id="rId7"/>
    <p:sldLayoutId id="2147485206" r:id="rId8"/>
    <p:sldLayoutId id="2147485222" r:id="rId9"/>
    <p:sldLayoutId id="2147485223" r:id="rId10"/>
    <p:sldLayoutId id="2147485226" r:id="rId11"/>
    <p:sldLayoutId id="2147485317" r:id="rId12"/>
    <p:sldLayoutId id="2147485318"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FEAC2C5-30C5-69AD-7A0C-86E837491665}"/>
              </a:ext>
            </a:extLst>
          </p:cNvPr>
          <p:cNvSpPr>
            <a:spLocks noGrp="1"/>
          </p:cNvSpPr>
          <p:nvPr>
            <p:ph type="title"/>
          </p:nvPr>
        </p:nvSpPr>
        <p:spPr>
          <a:xfrm>
            <a:off x="588263" y="2425541"/>
            <a:ext cx="4167887" cy="1107996"/>
          </a:xfrm>
        </p:spPr>
        <p:txBody>
          <a:bodyPr/>
          <a:lstStyle/>
          <a:p>
            <a:r>
              <a:rPr lang="en-US">
                <a:solidFill>
                  <a:schemeClr val="bg1"/>
                </a:solidFill>
              </a:rPr>
              <a:t>What's new in telemetry</a:t>
            </a:r>
          </a:p>
        </p:txBody>
      </p:sp>
    </p:spTree>
    <p:extLst>
      <p:ext uri="{BB962C8B-B14F-4D97-AF65-F5344CB8AC3E}">
        <p14:creationId xmlns:p14="http://schemas.microsoft.com/office/powerpoint/2010/main" val="40599336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Does your API calls get queued up?</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1477" y="1611357"/>
            <a:ext cx="8319900"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046527"/>
            <a:ext cx="6916144" cy="4264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692026" y="2104386"/>
            <a:ext cx="2566275"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Queue time statistics, anyone?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2000" b="0" i="0" u="none" strike="noStrike" kern="1200" cap="none" spc="0" normalizeH="0" baseline="0" noProof="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39361318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Long running AL methods – total and exclusive time</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Long running AL methods – see SQL statistics</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50421" y="3520823"/>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36575" y="289055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1" y="476990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55864" y="2721624"/>
            <a:ext cx="38858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Now also shows SQL statistics for long running AL methods</a:t>
            </a:r>
            <a:endParaRPr kumimoji="0" lang="en-DK" sz="2000" b="0" i="0" u="none" strike="noStrike" kern="1200" cap="none" spc="0" normalizeH="0" baseline="0" noProof="0" err="1">
              <a:ln>
                <a:noFill/>
              </a:ln>
              <a:solidFill>
                <a:srgbClr val="C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4D2EDFDE-24A4-99EC-8CC6-577276B3163C}"/>
              </a:ext>
            </a:extLst>
          </p:cNvPr>
          <p:cNvSpPr txBox="1"/>
          <p:nvPr/>
        </p:nvSpPr>
        <p:spPr>
          <a:xfrm>
            <a:off x="7300600" y="3520823"/>
            <a:ext cx="3885832" cy="276998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C00000"/>
                </a:solidFill>
                <a:effectLst/>
                <a:uLnTx/>
                <a:uFillTx/>
                <a:latin typeface="Segoe UI"/>
                <a:ea typeface="+mn-ea"/>
                <a:cs typeface="+mn-cs"/>
              </a:rPr>
              <a:t>SQL statistics can help you determine if a long running AL method is not only spending a lot of time running AL, but as well is also doing work on the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C00000"/>
                </a:solidFill>
                <a:effectLst/>
                <a:uLnTx/>
                <a:uFillTx/>
                <a:latin typeface="Segoe UI"/>
                <a:ea typeface="+mn-ea"/>
                <a:cs typeface="+mn-cs"/>
              </a:rPr>
              <a:t>Note that the time captured in this event does not include time spend in SQL.</a:t>
            </a:r>
            <a:endParaRPr kumimoji="0" lang="en-DK" sz="2000" b="0" i="0" u="none" strike="noStrike" kern="1200" cap="none" spc="0" normalizeH="0" baseline="0" noProof="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136051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Job Queue Performance – see Job Queue description</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611357"/>
            <a:ext cx="8290136" cy="473722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38065" y="2347783"/>
            <a:ext cx="1330962" cy="289885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58862" y="290285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33194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5473677" y="4185970"/>
            <a:ext cx="3885832" cy="87618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Job Queue Descriptions are now emitted to telemetry</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3" name="Rectangle 2">
            <a:extLst>
              <a:ext uri="{FF2B5EF4-FFF2-40B4-BE49-F238E27FC236}">
                <a16:creationId xmlns:a16="http://schemas.microsoft.com/office/drawing/2014/main" id="{6A7D8026-752F-50D6-7D06-51F15248E244}"/>
              </a:ext>
            </a:extLst>
          </p:cNvPr>
          <p:cNvSpPr/>
          <p:nvPr/>
        </p:nvSpPr>
        <p:spPr bwMode="auto">
          <a:xfrm>
            <a:off x="5721178" y="5597610"/>
            <a:ext cx="4374293" cy="80318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4FD3CC2B-D56A-DE49-6D52-2ABC11A48589}"/>
              </a:ext>
            </a:extLst>
          </p:cNvPr>
          <p:cNvCxnSpPr>
            <a:cxnSpLocks/>
            <a:stCxn id="5" idx="3"/>
          </p:cNvCxnSpPr>
          <p:nvPr/>
        </p:nvCxnSpPr>
        <p:spPr>
          <a:xfrm>
            <a:off x="4469027" y="3797213"/>
            <a:ext cx="1004650" cy="826848"/>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632F161E-BFB8-39F8-12DA-BD21C8384B45}"/>
              </a:ext>
            </a:extLst>
          </p:cNvPr>
          <p:cNvCxnSpPr>
            <a:cxnSpLocks/>
            <a:stCxn id="11" idx="2"/>
            <a:endCxn id="3" idx="0"/>
          </p:cNvCxnSpPr>
          <p:nvPr/>
        </p:nvCxnSpPr>
        <p:spPr>
          <a:xfrm>
            <a:off x="7416593" y="5062152"/>
            <a:ext cx="491732" cy="535458"/>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4633321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14A11-3351-4BA6-CA30-88DD371D8D04}"/>
              </a:ext>
            </a:extLst>
          </p:cNvPr>
          <p:cNvSpPr>
            <a:spLocks noGrp="1"/>
          </p:cNvSpPr>
          <p:nvPr>
            <p:ph type="title"/>
          </p:nvPr>
        </p:nvSpPr>
        <p:spPr/>
        <p:txBody>
          <a:bodyPr wrap="square" anchor="t">
            <a:normAutofit/>
          </a:bodyPr>
          <a:lstStyle/>
          <a:p>
            <a:r>
              <a:rPr lang="en-US"/>
              <a:t>Report performance – showing rendering statistics</a:t>
            </a:r>
            <a:endParaRPr lang="en-DK"/>
          </a:p>
        </p:txBody>
      </p:sp>
      <p:pic>
        <p:nvPicPr>
          <p:cNvPr id="6" name="Picture 5" descr="A screenshot of a computer&#10;&#10;Description automatically generated with medium confidence">
            <a:extLst>
              <a:ext uri="{FF2B5EF4-FFF2-40B4-BE49-F238E27FC236}">
                <a16:creationId xmlns:a16="http://schemas.microsoft.com/office/drawing/2014/main" id="{C9A9E1A3-0BA8-17FC-DAAB-0AC6970187BD}"/>
              </a:ext>
            </a:extLst>
          </p:cNvPr>
          <p:cNvPicPr>
            <a:picLocks noChangeAspect="1"/>
          </p:cNvPicPr>
          <p:nvPr/>
        </p:nvPicPr>
        <p:blipFill>
          <a:blip r:embed="rId2"/>
          <a:stretch>
            <a:fillRect/>
          </a:stretch>
        </p:blipFill>
        <p:spPr>
          <a:xfrm>
            <a:off x="1658814" y="1435100"/>
            <a:ext cx="8869610" cy="4833938"/>
          </a:xfrm>
          <a:prstGeom prst="rect">
            <a:avLst/>
          </a:prstGeom>
          <a:noFill/>
        </p:spPr>
      </p:pic>
      <p:sp>
        <p:nvSpPr>
          <p:cNvPr id="7" name="Rectangle 6">
            <a:extLst>
              <a:ext uri="{FF2B5EF4-FFF2-40B4-BE49-F238E27FC236}">
                <a16:creationId xmlns:a16="http://schemas.microsoft.com/office/drawing/2014/main" id="{F5679565-D05C-925C-17C6-9C25809CFBAC}"/>
              </a:ext>
            </a:extLst>
          </p:cNvPr>
          <p:cNvSpPr/>
          <p:nvPr/>
        </p:nvSpPr>
        <p:spPr bwMode="auto">
          <a:xfrm>
            <a:off x="1658814" y="2649894"/>
            <a:ext cx="8869610" cy="1973424"/>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140265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p:txBody>
          <a:bodyPr/>
          <a:lstStyle/>
          <a:p>
            <a:r>
              <a:rPr lang="da-DK" err="1"/>
              <a:t>Analyzing</a:t>
            </a:r>
            <a:r>
              <a:rPr lang="da-DK"/>
              <a:t> </a:t>
            </a:r>
            <a:r>
              <a:rPr lang="da-DK" err="1"/>
              <a:t>errors</a:t>
            </a:r>
            <a:endParaRPr lang="en-GB"/>
          </a:p>
        </p:txBody>
      </p:sp>
    </p:spTree>
    <p:extLst>
      <p:ext uri="{BB962C8B-B14F-4D97-AF65-F5344CB8AC3E}">
        <p14:creationId xmlns:p14="http://schemas.microsoft.com/office/powerpoint/2010/main" val="278103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Easier troubleshooting of incoming web service errors</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854120"/>
            <a:ext cx="8290136" cy="4251693"/>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8369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16375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028162" y="5034468"/>
            <a:ext cx="3067838" cy="115389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Two new visuals that show HTTP status code view on errors</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67C06A93-596A-276D-C8CD-69F13D4F0C9C}"/>
              </a:ext>
            </a:extLst>
          </p:cNvPr>
          <p:cNvSpPr txBox="1"/>
          <p:nvPr/>
        </p:nvSpPr>
        <p:spPr>
          <a:xfrm>
            <a:off x="3028163" y="2167397"/>
            <a:ext cx="3067838" cy="279253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TextBox 4">
            <a:extLst>
              <a:ext uri="{FF2B5EF4-FFF2-40B4-BE49-F238E27FC236}">
                <a16:creationId xmlns:a16="http://schemas.microsoft.com/office/drawing/2014/main" id="{A2676B3A-AD09-030C-385B-6660864E5E35}"/>
              </a:ext>
            </a:extLst>
          </p:cNvPr>
          <p:cNvSpPr txBox="1"/>
          <p:nvPr/>
        </p:nvSpPr>
        <p:spPr>
          <a:xfrm>
            <a:off x="9301017" y="2241938"/>
            <a:ext cx="895477" cy="41588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2194AD8D-07CC-BEA7-2164-7F2F3C1EBC2C}"/>
              </a:ext>
            </a:extLst>
          </p:cNvPr>
          <p:cNvSpPr txBox="1"/>
          <p:nvPr/>
        </p:nvSpPr>
        <p:spPr>
          <a:xfrm>
            <a:off x="9301017" y="1199967"/>
            <a:ext cx="2618582" cy="967430"/>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Improved filters on HTTP status codes</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3159267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2B31-522D-7A4B-9D00-B80004B80031}"/>
              </a:ext>
            </a:extLst>
          </p:cNvPr>
          <p:cNvSpPr>
            <a:spLocks noGrp="1"/>
          </p:cNvSpPr>
          <p:nvPr>
            <p:ph type="title"/>
          </p:nvPr>
        </p:nvSpPr>
        <p:spPr/>
        <p:txBody>
          <a:bodyPr wrap="square" anchor="ctr">
            <a:normAutofit/>
          </a:bodyPr>
          <a:lstStyle/>
          <a:p>
            <a:r>
              <a:rPr lang="en-GB"/>
              <a:t>New TSG in docs</a:t>
            </a:r>
          </a:p>
        </p:txBody>
      </p:sp>
      <p:pic>
        <p:nvPicPr>
          <p:cNvPr id="5" name="Picture 4" descr="A screenshot of a computer&#10;&#10;Description automatically generated">
            <a:extLst>
              <a:ext uri="{FF2B5EF4-FFF2-40B4-BE49-F238E27FC236}">
                <a16:creationId xmlns:a16="http://schemas.microsoft.com/office/drawing/2014/main" id="{2F8EC1EA-2484-2312-7F35-964F785A097A}"/>
              </a:ext>
            </a:extLst>
          </p:cNvPr>
          <p:cNvPicPr>
            <a:picLocks noChangeAspect="1"/>
          </p:cNvPicPr>
          <p:nvPr/>
        </p:nvPicPr>
        <p:blipFill>
          <a:blip r:embed="rId2"/>
          <a:stretch>
            <a:fillRect/>
          </a:stretch>
        </p:blipFill>
        <p:spPr>
          <a:xfrm>
            <a:off x="5334000" y="814387"/>
            <a:ext cx="6858000" cy="5229225"/>
          </a:xfrm>
          <a:prstGeom prst="rect">
            <a:avLst/>
          </a:prstGeom>
          <a:noFill/>
        </p:spPr>
      </p:pic>
      <p:sp>
        <p:nvSpPr>
          <p:cNvPr id="6" name="TextBox 5">
            <a:extLst>
              <a:ext uri="{FF2B5EF4-FFF2-40B4-BE49-F238E27FC236}">
                <a16:creationId xmlns:a16="http://schemas.microsoft.com/office/drawing/2014/main" id="{348FEA42-9577-4410-A764-2CB237778B40}"/>
              </a:ext>
            </a:extLst>
          </p:cNvPr>
          <p:cNvSpPr txBox="1"/>
          <p:nvPr/>
        </p:nvSpPr>
        <p:spPr>
          <a:xfrm>
            <a:off x="7717367" y="4432300"/>
            <a:ext cx="402166" cy="23521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18396565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492443"/>
          </a:xfrm>
        </p:spPr>
        <p:txBody>
          <a:bodyPr/>
          <a:lstStyle/>
          <a:p>
            <a:r>
              <a:rPr lang="en-US" sz="3200"/>
              <a:t>Troubleshoot web service calls – user agents and exceptions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2179" y="1194829"/>
            <a:ext cx="9758496"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9874" y="20918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4153" y="502883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7217229" y="1756873"/>
            <a:ext cx="3475556"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700259" y="4603212"/>
            <a:ext cx="7627562" cy="206900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6356370" y="2865316"/>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Which web service client experienced issues?</a:t>
            </a:r>
            <a:endParaRPr kumimoji="0" lang="en-DK" sz="2000" b="0" i="0" u="none" strike="noStrike" kern="1200" cap="none" spc="0" normalizeH="0" baseline="0" noProof="0" err="1">
              <a:ln>
                <a:noFill/>
              </a:ln>
              <a:solidFill>
                <a:srgbClr val="C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76BB5E3-8230-8D15-225E-3F31870C78C4}"/>
              </a:ext>
            </a:extLst>
          </p:cNvPr>
          <p:cNvSpPr txBox="1"/>
          <p:nvPr/>
        </p:nvSpPr>
        <p:spPr>
          <a:xfrm>
            <a:off x="3924896" y="3929547"/>
            <a:ext cx="5729371"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Which exception was thrown by the server, what was the AL error and AL stack trace (if available)?</a:t>
            </a:r>
            <a:endParaRPr kumimoji="0" lang="en-DK" sz="2000" b="0" i="0" u="none" strike="noStrike" kern="1200" cap="none" spc="0" normalizeH="0" baseline="0" noProof="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42286260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New page: Web service metadata errors</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621103"/>
            <a:ext cx="8290136" cy="471772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5774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06215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713471" y="4873830"/>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Find web service endpoints that fail at runtime and how to fix them</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3152001"/>
            <a:ext cx="2053337" cy="553998"/>
          </a:xfrm>
        </p:spPr>
        <p:txBody>
          <a:bodyPr/>
          <a:lstStyle/>
          <a:p>
            <a:r>
              <a:rPr lang="en-US"/>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4165600" y="1828563"/>
            <a:ext cx="6099026" cy="3200876"/>
          </a:xfrm>
        </p:spPr>
        <p:txBody>
          <a:bodyPr/>
          <a:lstStyle/>
          <a:p>
            <a:r>
              <a:rPr lang="da-DK"/>
              <a:t>Insights: </a:t>
            </a:r>
            <a:r>
              <a:rPr lang="da-DK" err="1"/>
              <a:t>Analyzing</a:t>
            </a:r>
            <a:r>
              <a:rPr lang="da-DK"/>
              <a:t> performance</a:t>
            </a:r>
          </a:p>
          <a:p>
            <a:r>
              <a:rPr lang="da-DK"/>
              <a:t>Insights: </a:t>
            </a:r>
            <a:r>
              <a:rPr lang="da-DK" err="1"/>
              <a:t>Analyzing</a:t>
            </a:r>
            <a:r>
              <a:rPr lang="da-DK"/>
              <a:t> </a:t>
            </a:r>
            <a:r>
              <a:rPr lang="da-DK" err="1"/>
              <a:t>errors</a:t>
            </a:r>
            <a:endParaRPr lang="da-DK"/>
          </a:p>
          <a:p>
            <a:r>
              <a:rPr lang="da-DK"/>
              <a:t>Coming </a:t>
            </a:r>
            <a:r>
              <a:rPr lang="da-DK" err="1"/>
              <a:t>soon</a:t>
            </a:r>
            <a:r>
              <a:rPr lang="da-DK"/>
              <a:t> (23.0 and </a:t>
            </a:r>
            <a:r>
              <a:rPr lang="da-DK" err="1"/>
              <a:t>later</a:t>
            </a:r>
            <a:r>
              <a:rPr lang="da-DK"/>
              <a:t>)</a:t>
            </a:r>
          </a:p>
          <a:p>
            <a:r>
              <a:rPr lang="da-DK"/>
              <a:t>Tips and tricks</a:t>
            </a:r>
          </a:p>
          <a:p>
            <a:r>
              <a:rPr lang="da-DK"/>
              <a:t>Resources</a:t>
            </a:r>
            <a:endParaRPr lang="en-US"/>
          </a:p>
        </p:txBody>
      </p:sp>
    </p:spTree>
    <p:extLst>
      <p:ext uri="{BB962C8B-B14F-4D97-AF65-F5344CB8AC3E}">
        <p14:creationId xmlns:p14="http://schemas.microsoft.com/office/powerpoint/2010/main" val="4269186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Easier troubleshooting of outgoing web service errors</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864139"/>
            <a:ext cx="8290136" cy="4231654"/>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8369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92770" y="549326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028161" y="5034468"/>
            <a:ext cx="3529155" cy="115389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Two new visuals that show HTTP status code view on errors</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67C06A93-596A-276D-C8CD-69F13D4F0C9C}"/>
              </a:ext>
            </a:extLst>
          </p:cNvPr>
          <p:cNvSpPr txBox="1"/>
          <p:nvPr/>
        </p:nvSpPr>
        <p:spPr>
          <a:xfrm>
            <a:off x="3028163" y="2167397"/>
            <a:ext cx="3529156" cy="279253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TextBox 4">
            <a:extLst>
              <a:ext uri="{FF2B5EF4-FFF2-40B4-BE49-F238E27FC236}">
                <a16:creationId xmlns:a16="http://schemas.microsoft.com/office/drawing/2014/main" id="{A2676B3A-AD09-030C-385B-6660864E5E35}"/>
              </a:ext>
            </a:extLst>
          </p:cNvPr>
          <p:cNvSpPr txBox="1"/>
          <p:nvPr/>
        </p:nvSpPr>
        <p:spPr>
          <a:xfrm>
            <a:off x="9301017" y="2241938"/>
            <a:ext cx="895477" cy="41588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2194AD8D-07CC-BEA7-2164-7F2F3C1EBC2C}"/>
              </a:ext>
            </a:extLst>
          </p:cNvPr>
          <p:cNvSpPr txBox="1"/>
          <p:nvPr/>
        </p:nvSpPr>
        <p:spPr>
          <a:xfrm>
            <a:off x="9301017" y="1199967"/>
            <a:ext cx="2618582" cy="967430"/>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Improved filters on HTTP status codes</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18920825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New page: Azure function errors</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7314" y="1621103"/>
            <a:ext cx="8248226" cy="471772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57531" y="247036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46677" y="578559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859491" y="4078879"/>
            <a:ext cx="3885832" cy="1263359"/>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Find errors happening in integrations to Azure functions</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675996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1107996"/>
          </a:xfrm>
        </p:spPr>
        <p:txBody>
          <a:bodyPr/>
          <a:lstStyle/>
          <a:p>
            <a:r>
              <a:rPr lang="en-US"/>
              <a:t>Easier troubleshooting of email errors (using new SMTP error signal from 22.3)</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30191" y="1854120"/>
            <a:ext cx="7442471" cy="4251693"/>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710613" y="284514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760408" y="468595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126486" y="5085493"/>
            <a:ext cx="3405590" cy="115389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Three new SMTP email error events added in 22.3. Showing them here.</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67C06A93-596A-276D-C8CD-69F13D4F0C9C}"/>
              </a:ext>
            </a:extLst>
          </p:cNvPr>
          <p:cNvSpPr txBox="1"/>
          <p:nvPr/>
        </p:nvSpPr>
        <p:spPr>
          <a:xfrm>
            <a:off x="6591028" y="3761419"/>
            <a:ext cx="3067838" cy="10041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extBox 8">
            <a:extLst>
              <a:ext uri="{FF2B5EF4-FFF2-40B4-BE49-F238E27FC236}">
                <a16:creationId xmlns:a16="http://schemas.microsoft.com/office/drawing/2014/main" id="{4A2B185B-9DD6-254F-D098-B95B0774E6A5}"/>
              </a:ext>
            </a:extLst>
          </p:cNvPr>
          <p:cNvSpPr txBox="1"/>
          <p:nvPr/>
        </p:nvSpPr>
        <p:spPr>
          <a:xfrm>
            <a:off x="3460650" y="5050641"/>
            <a:ext cx="3067838" cy="10041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20422985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Easier troubleshooting of job queue errors</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2213" y="1864139"/>
            <a:ext cx="7398427" cy="4231654"/>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782430" y="25527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783691" y="56130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1F235CD1-AA64-3DD7-E148-97AF74BC94BD}"/>
              </a:ext>
            </a:extLst>
          </p:cNvPr>
          <p:cNvGrpSpPr/>
          <p:nvPr/>
        </p:nvGrpSpPr>
        <p:grpSpPr>
          <a:xfrm>
            <a:off x="3481244" y="4485503"/>
            <a:ext cx="3866909" cy="2245982"/>
            <a:chOff x="3481244" y="4485503"/>
            <a:chExt cx="3866909" cy="2245982"/>
          </a:xfrm>
        </p:grpSpPr>
        <p:sp>
          <p:nvSpPr>
            <p:cNvPr id="11" name="TextBox 10">
              <a:extLst>
                <a:ext uri="{FF2B5EF4-FFF2-40B4-BE49-F238E27FC236}">
                  <a16:creationId xmlns:a16="http://schemas.microsoft.com/office/drawing/2014/main" id="{E973C079-1DBE-3615-E846-59B7DF270947}"/>
                </a:ext>
              </a:extLst>
            </p:cNvPr>
            <p:cNvSpPr txBox="1"/>
            <p:nvPr/>
          </p:nvSpPr>
          <p:spPr>
            <a:xfrm>
              <a:off x="3481244" y="5795367"/>
              <a:ext cx="3866909" cy="936118"/>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New visual showing non-retriable job queue exceptions</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67C06A93-596A-276D-C8CD-69F13D4F0C9C}"/>
                </a:ext>
              </a:extLst>
            </p:cNvPr>
            <p:cNvSpPr txBox="1"/>
            <p:nvPr/>
          </p:nvSpPr>
          <p:spPr>
            <a:xfrm>
              <a:off x="3481244" y="4485503"/>
              <a:ext cx="2740241" cy="122332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5" name="TextBox 4">
            <a:extLst>
              <a:ext uri="{FF2B5EF4-FFF2-40B4-BE49-F238E27FC236}">
                <a16:creationId xmlns:a16="http://schemas.microsoft.com/office/drawing/2014/main" id="{A2676B3A-AD09-030C-385B-6660864E5E35}"/>
              </a:ext>
            </a:extLst>
          </p:cNvPr>
          <p:cNvSpPr txBox="1"/>
          <p:nvPr/>
        </p:nvSpPr>
        <p:spPr>
          <a:xfrm>
            <a:off x="8855163" y="2601103"/>
            <a:ext cx="895477" cy="232100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2194AD8D-07CC-BEA7-2164-7F2F3C1EBC2C}"/>
              </a:ext>
            </a:extLst>
          </p:cNvPr>
          <p:cNvSpPr txBox="1"/>
          <p:nvPr/>
        </p:nvSpPr>
        <p:spPr>
          <a:xfrm>
            <a:off x="8855163" y="1384588"/>
            <a:ext cx="2618582" cy="116164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Improved filters to find problematic job queue entries</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nvGrpSpPr>
          <p:cNvPr id="10" name="Group 9">
            <a:extLst>
              <a:ext uri="{FF2B5EF4-FFF2-40B4-BE49-F238E27FC236}">
                <a16:creationId xmlns:a16="http://schemas.microsoft.com/office/drawing/2014/main" id="{FAAC32D1-3F25-7CFE-35D4-92ECE204E146}"/>
              </a:ext>
            </a:extLst>
          </p:cNvPr>
          <p:cNvGrpSpPr/>
          <p:nvPr/>
        </p:nvGrpSpPr>
        <p:grpSpPr>
          <a:xfrm>
            <a:off x="4536847" y="1410985"/>
            <a:ext cx="4228212" cy="2790311"/>
            <a:chOff x="1796606" y="3133818"/>
            <a:chExt cx="4228212" cy="2790311"/>
          </a:xfrm>
        </p:grpSpPr>
        <p:sp>
          <p:nvSpPr>
            <p:cNvPr id="12" name="TextBox 11">
              <a:extLst>
                <a:ext uri="{FF2B5EF4-FFF2-40B4-BE49-F238E27FC236}">
                  <a16:creationId xmlns:a16="http://schemas.microsoft.com/office/drawing/2014/main" id="{DE072DF5-F505-85AA-61B4-CF067DBAFA9B}"/>
                </a:ext>
              </a:extLst>
            </p:cNvPr>
            <p:cNvSpPr txBox="1"/>
            <p:nvPr/>
          </p:nvSpPr>
          <p:spPr>
            <a:xfrm>
              <a:off x="1796606" y="3133818"/>
              <a:ext cx="4228212" cy="1265140"/>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New visuals showing non-retriable job queue exceptions and recurring failing job queue entries</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13" name="TextBox 12">
              <a:extLst>
                <a:ext uri="{FF2B5EF4-FFF2-40B4-BE49-F238E27FC236}">
                  <a16:creationId xmlns:a16="http://schemas.microsoft.com/office/drawing/2014/main" id="{FD6CE08B-1AFE-AFC3-2CCC-6B8C5F632DBB}"/>
                </a:ext>
              </a:extLst>
            </p:cNvPr>
            <p:cNvSpPr txBox="1"/>
            <p:nvPr/>
          </p:nvSpPr>
          <p:spPr>
            <a:xfrm>
              <a:off x="3481244" y="4485502"/>
              <a:ext cx="2543574" cy="143862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Tree>
    <p:extLst>
      <p:ext uri="{BB962C8B-B14F-4D97-AF65-F5344CB8AC3E}">
        <p14:creationId xmlns:p14="http://schemas.microsoft.com/office/powerpoint/2010/main" val="8238480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Job Queue Errors – see Job Queue description</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38065" y="2042131"/>
            <a:ext cx="3542822"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81148" y="27216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81147" y="579139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905896" y="4190088"/>
            <a:ext cx="3885832" cy="87618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Job Queue Descriptions are now emitted to telemetry</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3" name="Rectangle 2">
            <a:extLst>
              <a:ext uri="{FF2B5EF4-FFF2-40B4-BE49-F238E27FC236}">
                <a16:creationId xmlns:a16="http://schemas.microsoft.com/office/drawing/2014/main" id="{6A7D8026-752F-50D6-7D06-51F15248E244}"/>
              </a:ext>
            </a:extLst>
          </p:cNvPr>
          <p:cNvSpPr/>
          <p:nvPr/>
        </p:nvSpPr>
        <p:spPr bwMode="auto">
          <a:xfrm>
            <a:off x="7661189" y="5597610"/>
            <a:ext cx="2434282" cy="80318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4FD3CC2B-D56A-DE49-6D52-2ABC11A48589}"/>
              </a:ext>
            </a:extLst>
          </p:cNvPr>
          <p:cNvCxnSpPr/>
          <p:nvPr/>
        </p:nvCxnSpPr>
        <p:spPr>
          <a:xfrm>
            <a:off x="6680887" y="3490979"/>
            <a:ext cx="214183" cy="652653"/>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632F161E-BFB8-39F8-12DA-BD21C8384B45}"/>
              </a:ext>
            </a:extLst>
          </p:cNvPr>
          <p:cNvCxnSpPr>
            <a:cxnSpLocks/>
            <a:stCxn id="11" idx="2"/>
            <a:endCxn id="3" idx="0"/>
          </p:cNvCxnSpPr>
          <p:nvPr/>
        </p:nvCxnSpPr>
        <p:spPr>
          <a:xfrm>
            <a:off x="8848812" y="5066270"/>
            <a:ext cx="29518" cy="531340"/>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7141582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1107996"/>
          </a:xfrm>
        </p:spPr>
        <p:txBody>
          <a:bodyPr/>
          <a:lstStyle/>
          <a:p>
            <a:r>
              <a:rPr lang="en-US"/>
              <a:t>Job queue errors: Now shows job queue entries that are stopped by the </a:t>
            </a:r>
            <a:r>
              <a:rPr lang="en-US" err="1"/>
              <a:t>platfom</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38110" y="1621103"/>
            <a:ext cx="8226633" cy="4717727"/>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1457474" y="434546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4217" y="4729668"/>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Find job queue entries that repeatably fail and are then stopped by the platform</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0DF6BE98-8F3B-580E-2F7C-E9CE30E647A1}"/>
              </a:ext>
            </a:extLst>
          </p:cNvPr>
          <p:cNvSpPr txBox="1"/>
          <p:nvPr/>
        </p:nvSpPr>
        <p:spPr>
          <a:xfrm>
            <a:off x="3164087" y="3840632"/>
            <a:ext cx="3842194" cy="16128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27000229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Easier troubleshooting of feature errors</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7314" y="1624913"/>
            <a:ext cx="8248226" cy="471010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402104" y="273398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46677" y="39114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444378" y="2204770"/>
            <a:ext cx="3885832" cy="1263359"/>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Feature errors now also show top/bottom of AL </a:t>
            </a:r>
            <a:r>
              <a:rPr kumimoji="0" lang="en-US" sz="2000" b="0" i="0" u="none" strike="noStrike" kern="1200" cap="none" spc="0" normalizeH="0" baseline="0" noProof="0" err="1">
                <a:ln>
                  <a:noFill/>
                </a:ln>
                <a:solidFill>
                  <a:srgbClr val="000000"/>
                </a:solidFill>
                <a:effectLst/>
                <a:uLnTx/>
                <a:uFillTx/>
                <a:latin typeface="Segoe UI"/>
                <a:cs typeface="Segoe UI" pitchFamily="34" charset="0"/>
              </a:rPr>
              <a:t>stacktrace</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651E1A9A-A1AA-7267-0AC4-C85582C4B5A4}"/>
              </a:ext>
            </a:extLst>
          </p:cNvPr>
          <p:cNvSpPr txBox="1"/>
          <p:nvPr/>
        </p:nvSpPr>
        <p:spPr>
          <a:xfrm>
            <a:off x="3164087" y="3840632"/>
            <a:ext cx="6729556" cy="22636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7475994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On all error pages: green banner shown if no data</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857209"/>
            <a:ext cx="8290136" cy="4245514"/>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8369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66171" y="53860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2052" y="3429000"/>
            <a:ext cx="6873219" cy="1039305"/>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If no data is present on an error page, we now show a green banner</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143F3650-A1C3-90F8-025F-1595FFBD2086}"/>
              </a:ext>
            </a:extLst>
          </p:cNvPr>
          <p:cNvSpPr txBox="1"/>
          <p:nvPr/>
        </p:nvSpPr>
        <p:spPr>
          <a:xfrm>
            <a:off x="3023542" y="2583034"/>
            <a:ext cx="6951729" cy="52785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2301302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p:txBody>
          <a:bodyPr/>
          <a:lstStyle/>
          <a:p>
            <a:r>
              <a:rPr lang="da-DK"/>
              <a:t>Coming </a:t>
            </a:r>
            <a:r>
              <a:rPr lang="da-DK" err="1"/>
              <a:t>soon</a:t>
            </a:r>
            <a:r>
              <a:rPr lang="da-DK"/>
              <a:t> (23.0 and </a:t>
            </a:r>
            <a:r>
              <a:rPr lang="da-DK" err="1"/>
              <a:t>later</a:t>
            </a:r>
            <a:r>
              <a:rPr lang="da-DK"/>
              <a:t>)</a:t>
            </a:r>
            <a:endParaRPr lang="en-GB"/>
          </a:p>
        </p:txBody>
      </p:sp>
    </p:spTree>
    <p:extLst>
      <p:ext uri="{BB962C8B-B14F-4D97-AF65-F5344CB8AC3E}">
        <p14:creationId xmlns:p14="http://schemas.microsoft.com/office/powerpoint/2010/main" val="293803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1661993"/>
          </a:xfrm>
        </p:spPr>
        <p:txBody>
          <a:bodyPr/>
          <a:lstStyle/>
          <a:p>
            <a:r>
              <a:rPr lang="en-GB"/>
              <a:t>Changelog lifecycle events</a:t>
            </a:r>
            <a:br>
              <a:rPr lang="en-GB"/>
            </a:br>
            <a:r>
              <a:rPr lang="en-GB"/>
              <a:t>(23.0/23.1)</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3773341"/>
          </a:xfrm>
        </p:spPr>
        <p:txBody>
          <a:bodyPr/>
          <a:lstStyle/>
          <a:p>
            <a:pPr marL="0" indent="0">
              <a:buNone/>
            </a:pPr>
            <a:r>
              <a:rPr lang="en-GB"/>
              <a:t>Get an event whenever a table/field is added/removed from the changelog configuration. </a:t>
            </a:r>
          </a:p>
          <a:p>
            <a:pPr marL="0" indent="0">
              <a:buNone/>
            </a:pPr>
            <a:endParaRPr lang="en-GB"/>
          </a:p>
          <a:p>
            <a:pPr marL="0" indent="0">
              <a:buNone/>
            </a:pPr>
            <a:r>
              <a:rPr lang="en-GB"/>
              <a:t>Allows you to setup alerts on the situation that an administrator by mistake cause a performance problem by setting up changelog non-optimally.</a:t>
            </a:r>
          </a:p>
        </p:txBody>
      </p:sp>
    </p:spTree>
    <p:extLst>
      <p:ext uri="{BB962C8B-B14F-4D97-AF65-F5344CB8AC3E}">
        <p14:creationId xmlns:p14="http://schemas.microsoft.com/office/powerpoint/2010/main" val="11538866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a:xfrm>
            <a:off x="585216" y="2537210"/>
            <a:ext cx="3948684" cy="997196"/>
          </a:xfrm>
        </p:spPr>
        <p:txBody>
          <a:bodyPr/>
          <a:lstStyle/>
          <a:p>
            <a:r>
              <a:rPr lang="da-DK" err="1"/>
              <a:t>Analyzing</a:t>
            </a:r>
            <a:r>
              <a:rPr lang="da-DK"/>
              <a:t> performance</a:t>
            </a:r>
            <a:endParaRPr lang="en-GB"/>
          </a:p>
        </p:txBody>
      </p:sp>
    </p:spTree>
    <p:extLst>
      <p:ext uri="{BB962C8B-B14F-4D97-AF65-F5344CB8AC3E}">
        <p14:creationId xmlns:p14="http://schemas.microsoft.com/office/powerpoint/2010/main" val="97957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1661993"/>
          </a:xfrm>
        </p:spPr>
        <p:txBody>
          <a:bodyPr/>
          <a:lstStyle/>
          <a:p>
            <a:r>
              <a:rPr lang="en-GB"/>
              <a:t>PTE upload validations</a:t>
            </a:r>
            <a:br>
              <a:rPr lang="en-GB"/>
            </a:br>
            <a:r>
              <a:rPr lang="en-GB"/>
              <a:t>(23.0/23.1)</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2911566"/>
          </a:xfrm>
        </p:spPr>
        <p:txBody>
          <a:bodyPr/>
          <a:lstStyle/>
          <a:p>
            <a:pPr marL="0" indent="0">
              <a:buNone/>
            </a:pPr>
            <a:r>
              <a:rPr lang="en-GB"/>
              <a:t>Get an event whenever a PTE is uploaded in the client.</a:t>
            </a:r>
          </a:p>
          <a:p>
            <a:pPr marL="0" indent="0">
              <a:buNone/>
            </a:pPr>
            <a:endParaRPr lang="en-GB"/>
          </a:p>
          <a:p>
            <a:pPr marL="0" indent="0">
              <a:buNone/>
            </a:pPr>
            <a:r>
              <a:rPr lang="en-GB"/>
              <a:t>Allows you to setup alerts on the situation that someone is installing PTEs on an environment.</a:t>
            </a:r>
          </a:p>
        </p:txBody>
      </p:sp>
    </p:spTree>
    <p:extLst>
      <p:ext uri="{BB962C8B-B14F-4D97-AF65-F5344CB8AC3E}">
        <p14:creationId xmlns:p14="http://schemas.microsoft.com/office/powerpoint/2010/main" val="38237431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2215991"/>
          </a:xfrm>
        </p:spPr>
        <p:txBody>
          <a:bodyPr/>
          <a:lstStyle/>
          <a:p>
            <a:r>
              <a:rPr lang="en-GB"/>
              <a:t>PTE validations against next major</a:t>
            </a:r>
            <a:br>
              <a:rPr lang="en-GB"/>
            </a:br>
            <a:r>
              <a:rPr lang="en-GB"/>
              <a:t>(23.0/23.1)</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3342453"/>
          </a:xfrm>
        </p:spPr>
        <p:txBody>
          <a:bodyPr/>
          <a:lstStyle/>
          <a:p>
            <a:pPr marL="0" indent="0">
              <a:buNone/>
            </a:pPr>
            <a:r>
              <a:rPr lang="en-GB"/>
              <a:t>Get an event whenever a PTE is validated (compiled) on the next major of Business Central.</a:t>
            </a:r>
          </a:p>
          <a:p>
            <a:pPr marL="0" indent="0">
              <a:buNone/>
            </a:pPr>
            <a:endParaRPr lang="en-GB"/>
          </a:p>
          <a:p>
            <a:pPr marL="0" indent="0">
              <a:buNone/>
            </a:pPr>
            <a:r>
              <a:rPr lang="en-GB"/>
              <a:t>Allows you to setup alerts on the situation that the environment is blocked for update due to incompatible PTEs.</a:t>
            </a:r>
          </a:p>
        </p:txBody>
      </p:sp>
    </p:spTree>
    <p:extLst>
      <p:ext uri="{BB962C8B-B14F-4D97-AF65-F5344CB8AC3E}">
        <p14:creationId xmlns:p14="http://schemas.microsoft.com/office/powerpoint/2010/main" val="788467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1107996"/>
          </a:xfrm>
        </p:spPr>
        <p:txBody>
          <a:bodyPr/>
          <a:lstStyle/>
          <a:p>
            <a:r>
              <a:rPr lang="en-GB"/>
              <a:t>Business Events</a:t>
            </a:r>
            <a:br>
              <a:rPr lang="en-GB"/>
            </a:br>
            <a:r>
              <a:rPr lang="en-GB"/>
              <a:t>(23.0/23.1)</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861774"/>
          </a:xfrm>
        </p:spPr>
        <p:txBody>
          <a:bodyPr/>
          <a:lstStyle/>
          <a:p>
            <a:pPr marL="0" indent="0">
              <a:buNone/>
            </a:pPr>
            <a:r>
              <a:rPr lang="en-GB"/>
              <a:t>Get events for the new Business Event feature in Business Central.</a:t>
            </a:r>
          </a:p>
        </p:txBody>
      </p:sp>
    </p:spTree>
    <p:extLst>
      <p:ext uri="{BB962C8B-B14F-4D97-AF65-F5344CB8AC3E}">
        <p14:creationId xmlns:p14="http://schemas.microsoft.com/office/powerpoint/2010/main" val="3400839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p:txBody>
          <a:bodyPr/>
          <a:lstStyle/>
          <a:p>
            <a:r>
              <a:rPr lang="da-DK"/>
              <a:t>Tips and tricks</a:t>
            </a:r>
            <a:endParaRPr lang="en-GB"/>
          </a:p>
        </p:txBody>
      </p:sp>
    </p:spTree>
    <p:extLst>
      <p:ext uri="{BB962C8B-B14F-4D97-AF65-F5344CB8AC3E}">
        <p14:creationId xmlns:p14="http://schemas.microsoft.com/office/powerpoint/2010/main" val="319043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New page: Onboarding</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611357"/>
            <a:ext cx="8290136" cy="4737220"/>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48684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15894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5473677" y="4185970"/>
            <a:ext cx="3885832" cy="87618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See how environments start and finish onboarding criteria</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9525125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1107996"/>
          </a:xfrm>
        </p:spPr>
        <p:txBody>
          <a:bodyPr/>
          <a:lstStyle/>
          <a:p>
            <a:r>
              <a:rPr lang="en-US"/>
              <a:t>ISVs can see the major version of Business Central for their install base</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7314" y="1629034"/>
            <a:ext cx="8248226" cy="4701865"/>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446676" y="33394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7531" y="31396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263676" y="4822459"/>
            <a:ext cx="3885832" cy="1572278"/>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cs typeface="Segoe UI" pitchFamily="34" charset="0"/>
              </a:rPr>
              <a:t>Inventory report now shows major BC version for environments where your app(s) are installed</a:t>
            </a: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651E1A9A-A1AA-7267-0AC4-C85582C4B5A4}"/>
              </a:ext>
            </a:extLst>
          </p:cNvPr>
          <p:cNvSpPr txBox="1"/>
          <p:nvPr/>
        </p:nvSpPr>
        <p:spPr>
          <a:xfrm>
            <a:off x="7294605" y="3222794"/>
            <a:ext cx="959710" cy="22636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279167912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a:xfrm>
            <a:off x="585216" y="1540014"/>
            <a:ext cx="3948684" cy="1994392"/>
          </a:xfrm>
        </p:spPr>
        <p:txBody>
          <a:bodyPr/>
          <a:lstStyle/>
          <a:p>
            <a:r>
              <a:rPr lang="da-DK"/>
              <a:t>Resources</a:t>
            </a:r>
            <a:br>
              <a:rPr lang="da-DK"/>
            </a:br>
            <a:br>
              <a:rPr lang="da-DK"/>
            </a:br>
            <a:r>
              <a:rPr lang="da-DK"/>
              <a:t>(I </a:t>
            </a:r>
            <a:r>
              <a:rPr lang="da-DK" err="1"/>
              <a:t>want</a:t>
            </a:r>
            <a:r>
              <a:rPr lang="da-DK"/>
              <a:t> it and I </a:t>
            </a:r>
            <a:r>
              <a:rPr lang="da-DK" err="1"/>
              <a:t>want</a:t>
            </a:r>
            <a:r>
              <a:rPr lang="da-DK"/>
              <a:t> it </a:t>
            </a:r>
            <a:r>
              <a:rPr lang="da-DK" err="1"/>
              <a:t>now</a:t>
            </a:r>
            <a:r>
              <a:rPr lang="da-DK"/>
              <a:t>)</a:t>
            </a:r>
            <a:endParaRPr lang="en-GB"/>
          </a:p>
        </p:txBody>
      </p:sp>
    </p:spTree>
    <p:extLst>
      <p:ext uri="{BB962C8B-B14F-4D97-AF65-F5344CB8AC3E}">
        <p14:creationId xmlns:p14="http://schemas.microsoft.com/office/powerpoint/2010/main" val="382827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AD9E-D2EA-A5DE-BE06-36102B7A0073}"/>
              </a:ext>
            </a:extLst>
          </p:cNvPr>
          <p:cNvSpPr>
            <a:spLocks noGrp="1"/>
          </p:cNvSpPr>
          <p:nvPr>
            <p:ph type="title"/>
          </p:nvPr>
        </p:nvSpPr>
        <p:spPr>
          <a:xfrm>
            <a:off x="588263" y="585788"/>
            <a:ext cx="4159950" cy="5683249"/>
          </a:xfrm>
        </p:spPr>
        <p:txBody>
          <a:bodyPr vert="horz" wrap="square" lIns="91440" tIns="45720" rIns="91440" bIns="45720" rtlCol="0" anchor="ctr">
            <a:normAutofit/>
          </a:bodyPr>
          <a:lstStyle/>
          <a:p>
            <a:r>
              <a:rPr lang="en-US" kern="1200"/>
              <a:t>Install/update from </a:t>
            </a:r>
            <a:r>
              <a:rPr lang="en-US" kern="1200" err="1"/>
              <a:t>Appsource</a:t>
            </a:r>
            <a:r>
              <a:rPr lang="en-US" kern="1200"/>
              <a:t> (available now)</a:t>
            </a:r>
          </a:p>
        </p:txBody>
      </p:sp>
      <p:pic>
        <p:nvPicPr>
          <p:cNvPr id="5" name="Picture 4" descr="Graphical user interface, website&#10;&#10;Description automatically generated">
            <a:extLst>
              <a:ext uri="{FF2B5EF4-FFF2-40B4-BE49-F238E27FC236}">
                <a16:creationId xmlns:a16="http://schemas.microsoft.com/office/drawing/2014/main" id="{26C454B8-D804-7D7E-A32F-5BFE01F8CBC2}"/>
              </a:ext>
            </a:extLst>
          </p:cNvPr>
          <p:cNvPicPr>
            <a:picLocks noChangeAspect="1"/>
          </p:cNvPicPr>
          <p:nvPr/>
        </p:nvPicPr>
        <p:blipFill>
          <a:blip r:embed="rId2"/>
          <a:stretch>
            <a:fillRect/>
          </a:stretch>
        </p:blipFill>
        <p:spPr>
          <a:xfrm>
            <a:off x="5334000" y="591503"/>
            <a:ext cx="6858000" cy="5674994"/>
          </a:xfrm>
          <a:prstGeom prst="rect">
            <a:avLst/>
          </a:prstGeom>
          <a:noFill/>
        </p:spPr>
      </p:pic>
    </p:spTree>
    <p:extLst>
      <p:ext uri="{BB962C8B-B14F-4D97-AF65-F5344CB8AC3E}">
        <p14:creationId xmlns:p14="http://schemas.microsoft.com/office/powerpoint/2010/main" val="13525963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AD9E-D2EA-A5DE-BE06-36102B7A0073}"/>
              </a:ext>
            </a:extLst>
          </p:cNvPr>
          <p:cNvSpPr>
            <a:spLocks noGrp="1"/>
          </p:cNvSpPr>
          <p:nvPr>
            <p:ph type="title"/>
          </p:nvPr>
        </p:nvSpPr>
        <p:spPr>
          <a:xfrm>
            <a:off x="588263" y="585788"/>
            <a:ext cx="4159950" cy="5683249"/>
          </a:xfrm>
        </p:spPr>
        <p:txBody>
          <a:bodyPr vert="horz" wrap="square" lIns="91440" tIns="45720" rIns="91440" bIns="45720" rtlCol="0" anchor="ctr">
            <a:normAutofit/>
          </a:bodyPr>
          <a:lstStyle/>
          <a:p>
            <a:r>
              <a:rPr lang="en-US" kern="1200"/>
              <a:t>Install/update from </a:t>
            </a:r>
            <a:r>
              <a:rPr lang="en-US" kern="1200" err="1"/>
              <a:t>Appsource</a:t>
            </a:r>
            <a:r>
              <a:rPr lang="en-US" kern="1200"/>
              <a:t> (available now)</a:t>
            </a:r>
          </a:p>
        </p:txBody>
      </p:sp>
      <p:pic>
        <p:nvPicPr>
          <p:cNvPr id="5" name="Picture 4" descr="A screenshot of a computer&#10;&#10;Description automatically generated">
            <a:extLst>
              <a:ext uri="{FF2B5EF4-FFF2-40B4-BE49-F238E27FC236}">
                <a16:creationId xmlns:a16="http://schemas.microsoft.com/office/drawing/2014/main" id="{26C454B8-D804-7D7E-A32F-5BFE01F8CBC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5334000" y="180023"/>
            <a:ext cx="6858000" cy="6497954"/>
          </a:xfrm>
          <a:prstGeom prst="rect">
            <a:avLst/>
          </a:prstGeom>
          <a:noFill/>
        </p:spPr>
      </p:pic>
    </p:spTree>
    <p:extLst>
      <p:ext uri="{BB962C8B-B14F-4D97-AF65-F5344CB8AC3E}">
        <p14:creationId xmlns:p14="http://schemas.microsoft.com/office/powerpoint/2010/main" val="18541010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59FC26-85A2-1EC7-6BAD-A6FAD4D65B68}"/>
              </a:ext>
            </a:extLst>
          </p:cNvPr>
          <p:cNvPicPr>
            <a:picLocks noChangeAspect="1"/>
          </p:cNvPicPr>
          <p:nvPr/>
        </p:nvPicPr>
        <p:blipFill rotWithShape="1">
          <a:blip r:embed="rId2"/>
          <a:srcRect t="10341" b="10341"/>
          <a:stretch/>
        </p:blipFill>
        <p:spPr>
          <a:xfrm>
            <a:off x="2597898" y="1462318"/>
            <a:ext cx="9594102" cy="5395682"/>
          </a:xfrm>
          <a:prstGeom prst="rect">
            <a:avLst/>
          </a:prstGeom>
        </p:spPr>
      </p:pic>
      <p:sp>
        <p:nvSpPr>
          <p:cNvPr id="4" name="TextBox 3">
            <a:extLst>
              <a:ext uri="{FF2B5EF4-FFF2-40B4-BE49-F238E27FC236}">
                <a16:creationId xmlns:a16="http://schemas.microsoft.com/office/drawing/2014/main" id="{7C6162DB-C66E-536D-F274-0F196137BFEF}"/>
              </a:ext>
            </a:extLst>
          </p:cNvPr>
          <p:cNvSpPr txBox="1"/>
          <p:nvPr/>
        </p:nvSpPr>
        <p:spPr>
          <a:xfrm>
            <a:off x="2945747" y="5992589"/>
            <a:ext cx="2433017" cy="33866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86CF3525-05D6-1D25-95CE-462F127D9790}"/>
              </a:ext>
            </a:extLst>
          </p:cNvPr>
          <p:cNvSpPr/>
          <p:nvPr/>
        </p:nvSpPr>
        <p:spPr bwMode="auto">
          <a:xfrm>
            <a:off x="2259232" y="469756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Title 6">
            <a:extLst>
              <a:ext uri="{FF2B5EF4-FFF2-40B4-BE49-F238E27FC236}">
                <a16:creationId xmlns:a16="http://schemas.microsoft.com/office/drawing/2014/main" id="{4D301297-6299-22CC-EB5B-6CD9A35E1940}"/>
              </a:ext>
            </a:extLst>
          </p:cNvPr>
          <p:cNvSpPr>
            <a:spLocks noGrp="1"/>
          </p:cNvSpPr>
          <p:nvPr>
            <p:ph type="title"/>
          </p:nvPr>
        </p:nvSpPr>
        <p:spPr>
          <a:xfrm>
            <a:off x="588263" y="457200"/>
            <a:ext cx="11018520" cy="553998"/>
          </a:xfrm>
        </p:spPr>
        <p:txBody>
          <a:bodyPr/>
          <a:lstStyle/>
          <a:p>
            <a:r>
              <a:rPr lang="en-GB"/>
              <a:t>aka.ms/</a:t>
            </a:r>
            <a:r>
              <a:rPr lang="en-GB" err="1"/>
              <a:t>bc</a:t>
            </a:r>
            <a:r>
              <a:rPr lang="en-GB" err="1">
                <a:solidFill>
                  <a:schemeClr val="accent1"/>
                </a:solidFill>
              </a:rPr>
              <a:t>telemetry</a:t>
            </a:r>
            <a:endParaRPr lang="en-GB">
              <a:solidFill>
                <a:schemeClr val="accent1"/>
              </a:solidFill>
            </a:endParaRPr>
          </a:p>
        </p:txBody>
      </p:sp>
      <p:sp>
        <p:nvSpPr>
          <p:cNvPr id="9" name="TextBox 8">
            <a:extLst>
              <a:ext uri="{FF2B5EF4-FFF2-40B4-BE49-F238E27FC236}">
                <a16:creationId xmlns:a16="http://schemas.microsoft.com/office/drawing/2014/main" id="{B4A50478-28C2-B256-08C4-7B4E9FA18297}"/>
              </a:ext>
            </a:extLst>
          </p:cNvPr>
          <p:cNvSpPr txBox="1"/>
          <p:nvPr/>
        </p:nvSpPr>
        <p:spPr>
          <a:xfrm>
            <a:off x="6016715" y="3990825"/>
            <a:ext cx="3144218" cy="186810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2" name="Arrow: Right 1">
            <a:extLst>
              <a:ext uri="{FF2B5EF4-FFF2-40B4-BE49-F238E27FC236}">
                <a16:creationId xmlns:a16="http://schemas.microsoft.com/office/drawing/2014/main" id="{E5B806FE-E599-5EEC-C682-AEA6617CE278}"/>
              </a:ext>
            </a:extLst>
          </p:cNvPr>
          <p:cNvSpPr/>
          <p:nvPr/>
        </p:nvSpPr>
        <p:spPr bwMode="auto">
          <a:xfrm>
            <a:off x="2313006" y="59925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7523970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AI assisted performance analysis</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56886" y="3349439"/>
            <a:ext cx="7942459" cy="307776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Most pages in the performance report has these overview visuals: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C00000"/>
              </a:solidFill>
              <a:effectLst/>
              <a:uLnTx/>
              <a:uFillTx/>
              <a:latin typeface="Segoe U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An AI generated summary in English</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AI generated key influencers to performance metrics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AI generated segmentation of the dataset for this page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An AI guided decomposition tree where you can analyze patterns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Top 10 slowest entities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Top 10 slowest entities over time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002757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59FC26-85A2-1EC7-6BAD-A6FAD4D65B68}"/>
              </a:ext>
            </a:extLst>
          </p:cNvPr>
          <p:cNvPicPr>
            <a:picLocks noChangeAspect="1"/>
          </p:cNvPicPr>
          <p:nvPr/>
        </p:nvPicPr>
        <p:blipFill rotWithShape="1">
          <a:blip r:embed="rId2"/>
          <a:srcRect b="7425"/>
          <a:stretch/>
        </p:blipFill>
        <p:spPr>
          <a:xfrm>
            <a:off x="2597898" y="1462318"/>
            <a:ext cx="9594102" cy="5395682"/>
          </a:xfrm>
          <a:prstGeom prst="rect">
            <a:avLst/>
          </a:prstGeom>
        </p:spPr>
      </p:pic>
      <p:sp>
        <p:nvSpPr>
          <p:cNvPr id="4" name="TextBox 3">
            <a:extLst>
              <a:ext uri="{FF2B5EF4-FFF2-40B4-BE49-F238E27FC236}">
                <a16:creationId xmlns:a16="http://schemas.microsoft.com/office/drawing/2014/main" id="{7C6162DB-C66E-536D-F274-0F196137BFEF}"/>
              </a:ext>
            </a:extLst>
          </p:cNvPr>
          <p:cNvSpPr txBox="1"/>
          <p:nvPr/>
        </p:nvSpPr>
        <p:spPr>
          <a:xfrm>
            <a:off x="2943316" y="6011332"/>
            <a:ext cx="1963118" cy="33866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86CF3525-05D6-1D25-95CE-462F127D9790}"/>
              </a:ext>
            </a:extLst>
          </p:cNvPr>
          <p:cNvSpPr/>
          <p:nvPr/>
        </p:nvSpPr>
        <p:spPr bwMode="auto">
          <a:xfrm>
            <a:off x="2242299" y="44604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Title 6">
            <a:extLst>
              <a:ext uri="{FF2B5EF4-FFF2-40B4-BE49-F238E27FC236}">
                <a16:creationId xmlns:a16="http://schemas.microsoft.com/office/drawing/2014/main" id="{4D301297-6299-22CC-EB5B-6CD9A35E1940}"/>
              </a:ext>
            </a:extLst>
          </p:cNvPr>
          <p:cNvSpPr>
            <a:spLocks noGrp="1"/>
          </p:cNvSpPr>
          <p:nvPr>
            <p:ph type="title"/>
          </p:nvPr>
        </p:nvSpPr>
        <p:spPr>
          <a:xfrm>
            <a:off x="588263" y="457200"/>
            <a:ext cx="11018520" cy="553998"/>
          </a:xfrm>
        </p:spPr>
        <p:txBody>
          <a:bodyPr/>
          <a:lstStyle/>
          <a:p>
            <a:r>
              <a:rPr lang="en-GB"/>
              <a:t>aka.ms/</a:t>
            </a:r>
            <a:r>
              <a:rPr lang="en-GB" err="1"/>
              <a:t>bc</a:t>
            </a:r>
            <a:r>
              <a:rPr lang="en-GB" err="1">
                <a:solidFill>
                  <a:schemeClr val="accent1"/>
                </a:solidFill>
              </a:rPr>
              <a:t>telemetry</a:t>
            </a:r>
            <a:endParaRPr lang="en-GB">
              <a:solidFill>
                <a:schemeClr val="accent1"/>
              </a:solidFill>
            </a:endParaRPr>
          </a:p>
        </p:txBody>
      </p:sp>
      <p:grpSp>
        <p:nvGrpSpPr>
          <p:cNvPr id="2" name="Group 1">
            <a:extLst>
              <a:ext uri="{FF2B5EF4-FFF2-40B4-BE49-F238E27FC236}">
                <a16:creationId xmlns:a16="http://schemas.microsoft.com/office/drawing/2014/main" id="{F66C840D-D377-69DC-4EFC-B814ED3A9473}"/>
              </a:ext>
            </a:extLst>
          </p:cNvPr>
          <p:cNvGrpSpPr/>
          <p:nvPr/>
        </p:nvGrpSpPr>
        <p:grpSpPr>
          <a:xfrm>
            <a:off x="7671465" y="1853690"/>
            <a:ext cx="1256815" cy="513620"/>
            <a:chOff x="2322964" y="4077835"/>
            <a:chExt cx="1256815" cy="513620"/>
          </a:xfrm>
        </p:grpSpPr>
        <p:sp>
          <p:nvSpPr>
            <p:cNvPr id="6" name="Explosion: 8 Points 5">
              <a:extLst>
                <a:ext uri="{FF2B5EF4-FFF2-40B4-BE49-F238E27FC236}">
                  <a16:creationId xmlns:a16="http://schemas.microsoft.com/office/drawing/2014/main" id="{4BDAC1EB-22B5-CE43-732D-8FAA16650161}"/>
                </a:ext>
              </a:extLst>
            </p:cNvPr>
            <p:cNvSpPr/>
            <p:nvPr/>
          </p:nvSpPr>
          <p:spPr bwMode="auto">
            <a:xfrm>
              <a:off x="2322964" y="4077835"/>
              <a:ext cx="750975" cy="513620"/>
            </a:xfrm>
            <a:prstGeom prst="irregularSeal1">
              <a:avLst/>
            </a:prstGeom>
            <a:solidFill>
              <a:srgbClr val="FEF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1100" b="1" err="1">
                <a:solidFill>
                  <a:schemeClr val="tx1"/>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62659AAF-DBD3-932A-C94D-3A42D5B9685B}"/>
                </a:ext>
              </a:extLst>
            </p:cNvPr>
            <p:cNvSpPr txBox="1"/>
            <p:nvPr/>
          </p:nvSpPr>
          <p:spPr>
            <a:xfrm>
              <a:off x="2490281" y="4177975"/>
              <a:ext cx="1089498" cy="246221"/>
            </a:xfrm>
            <a:prstGeom prst="rect">
              <a:avLst/>
            </a:prstGeom>
            <a:noFill/>
          </p:spPr>
          <p:txBody>
            <a:bodyPr wrap="square" lIns="0" tIns="0" rIns="0" bIns="0" rtlCol="0">
              <a:spAutoFit/>
            </a:bodyPr>
            <a:lstStyle/>
            <a:p>
              <a:pPr algn="l"/>
              <a:r>
                <a:rPr lang="en-US" sz="1600" b="1"/>
                <a:t>New</a:t>
              </a:r>
              <a:endParaRPr lang="en-DK" sz="1600" b="1"/>
            </a:p>
          </p:txBody>
        </p:sp>
      </p:grpSp>
      <p:sp>
        <p:nvSpPr>
          <p:cNvPr id="9" name="Arrow: Right 8">
            <a:extLst>
              <a:ext uri="{FF2B5EF4-FFF2-40B4-BE49-F238E27FC236}">
                <a16:creationId xmlns:a16="http://schemas.microsoft.com/office/drawing/2014/main" id="{3145A1CD-3EB6-A78B-4E42-10D0FA44A561}"/>
              </a:ext>
            </a:extLst>
          </p:cNvPr>
          <p:cNvSpPr/>
          <p:nvPr/>
        </p:nvSpPr>
        <p:spPr bwMode="auto">
          <a:xfrm>
            <a:off x="2313006" y="6001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890542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284379-A2D7-3EA0-398D-94A26B86FF48}"/>
              </a:ext>
            </a:extLst>
          </p:cNvPr>
          <p:cNvPicPr>
            <a:picLocks noChangeAspect="1"/>
          </p:cNvPicPr>
          <p:nvPr/>
        </p:nvPicPr>
        <p:blipFill rotWithShape="1">
          <a:blip r:embed="rId2"/>
          <a:srcRect b="3864"/>
          <a:stretch/>
        </p:blipFill>
        <p:spPr>
          <a:xfrm>
            <a:off x="20" y="1282"/>
            <a:ext cx="15162994" cy="8527604"/>
          </a:xfrm>
          <a:prstGeom prst="rect">
            <a:avLst/>
          </a:prstGeom>
          <a:noFill/>
        </p:spPr>
      </p:pic>
    </p:spTree>
    <p:extLst>
      <p:ext uri="{BB962C8B-B14F-4D97-AF65-F5344CB8AC3E}">
        <p14:creationId xmlns:p14="http://schemas.microsoft.com/office/powerpoint/2010/main" val="4046958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FCF9FA0-2051-4EA0-B113-BFD1A8573D6E}"/>
              </a:ext>
            </a:extLst>
          </p:cNvPr>
          <p:cNvSpPr>
            <a:spLocks noGrp="1"/>
          </p:cNvSpPr>
          <p:nvPr>
            <p:ph type="title"/>
          </p:nvPr>
        </p:nvSpPr>
        <p:spPr>
          <a:xfrm>
            <a:off x="588263" y="457200"/>
            <a:ext cx="11018520" cy="553998"/>
          </a:xfrm>
        </p:spPr>
        <p:txBody>
          <a:bodyPr/>
          <a:lstStyle/>
          <a:p>
            <a:r>
              <a:rPr lang="en-US"/>
              <a:t>Go dos</a:t>
            </a:r>
          </a:p>
        </p:txBody>
      </p:sp>
      <p:sp>
        <p:nvSpPr>
          <p:cNvPr id="17" name="Text Placeholder 16">
            <a:extLst>
              <a:ext uri="{FF2B5EF4-FFF2-40B4-BE49-F238E27FC236}">
                <a16:creationId xmlns:a16="http://schemas.microsoft.com/office/drawing/2014/main" id="{F80EE26E-0B39-40A4-A4B3-F99F1A076321}"/>
              </a:ext>
            </a:extLst>
          </p:cNvPr>
          <p:cNvSpPr>
            <a:spLocks noGrp="1"/>
          </p:cNvSpPr>
          <p:nvPr>
            <p:ph type="body" sz="quarter" idx="16"/>
          </p:nvPr>
        </p:nvSpPr>
        <p:spPr>
          <a:xfrm>
            <a:off x="584200" y="1666187"/>
            <a:ext cx="2532063" cy="307777"/>
          </a:xfrm>
        </p:spPr>
        <p:txBody>
          <a:bodyPr/>
          <a:lstStyle/>
          <a:p>
            <a:r>
              <a:rPr lang="en-US"/>
              <a:t>Enable telemetry</a:t>
            </a:r>
          </a:p>
        </p:txBody>
      </p:sp>
      <p:sp>
        <p:nvSpPr>
          <p:cNvPr id="15" name="Text Placeholder 14">
            <a:extLst>
              <a:ext uri="{FF2B5EF4-FFF2-40B4-BE49-F238E27FC236}">
                <a16:creationId xmlns:a16="http://schemas.microsoft.com/office/drawing/2014/main" id="{B7CB1CB2-60A1-4520-848B-89A12090A711}"/>
              </a:ext>
            </a:extLst>
          </p:cNvPr>
          <p:cNvSpPr>
            <a:spLocks noGrp="1"/>
          </p:cNvSpPr>
          <p:nvPr>
            <p:ph type="body" sz="quarter" idx="14"/>
          </p:nvPr>
        </p:nvSpPr>
        <p:spPr>
          <a:xfrm>
            <a:off x="584200" y="2511027"/>
            <a:ext cx="2532063" cy="2049792"/>
          </a:xfrm>
        </p:spPr>
        <p:txBody>
          <a:bodyPr/>
          <a:lstStyle/>
          <a:p>
            <a:pPr marL="0" indent="0">
              <a:buNone/>
            </a:pPr>
            <a:r>
              <a:rPr lang="en-US"/>
              <a:t>Deploy an Azure Application Insights resource.</a:t>
            </a:r>
          </a:p>
          <a:p>
            <a:pPr marL="0" indent="0">
              <a:buNone/>
            </a:pPr>
            <a:endParaRPr lang="en-US"/>
          </a:p>
          <a:p>
            <a:pPr marL="0" indent="0">
              <a:buNone/>
            </a:pPr>
            <a:r>
              <a:rPr lang="en-US"/>
              <a:t>Add to environment (also works for on-premises)</a:t>
            </a:r>
          </a:p>
        </p:txBody>
      </p:sp>
      <p:sp>
        <p:nvSpPr>
          <p:cNvPr id="18" name="Text Placeholder 17">
            <a:extLst>
              <a:ext uri="{FF2B5EF4-FFF2-40B4-BE49-F238E27FC236}">
                <a16:creationId xmlns:a16="http://schemas.microsoft.com/office/drawing/2014/main" id="{889F8762-348E-4B6F-B198-173EB13E9541}"/>
              </a:ext>
            </a:extLst>
          </p:cNvPr>
          <p:cNvSpPr>
            <a:spLocks noGrp="1"/>
          </p:cNvSpPr>
          <p:nvPr>
            <p:ph type="body" sz="quarter" idx="17"/>
          </p:nvPr>
        </p:nvSpPr>
        <p:spPr>
          <a:xfrm>
            <a:off x="3413125" y="1666187"/>
            <a:ext cx="2533650" cy="307777"/>
          </a:xfrm>
        </p:spPr>
        <p:txBody>
          <a:bodyPr/>
          <a:lstStyle/>
          <a:p>
            <a:r>
              <a:rPr lang="en-US"/>
              <a:t>Install Power BI apps</a:t>
            </a:r>
          </a:p>
        </p:txBody>
      </p:sp>
      <p:sp>
        <p:nvSpPr>
          <p:cNvPr id="16" name="Text Placeholder 15">
            <a:extLst>
              <a:ext uri="{FF2B5EF4-FFF2-40B4-BE49-F238E27FC236}">
                <a16:creationId xmlns:a16="http://schemas.microsoft.com/office/drawing/2014/main" id="{342F1560-7F6A-4F80-8AA4-8D460EA71E7E}"/>
              </a:ext>
            </a:extLst>
          </p:cNvPr>
          <p:cNvSpPr>
            <a:spLocks noGrp="1"/>
          </p:cNvSpPr>
          <p:nvPr>
            <p:ph type="body" sz="quarter" idx="15"/>
          </p:nvPr>
        </p:nvSpPr>
        <p:spPr>
          <a:xfrm>
            <a:off x="3413125" y="2504387"/>
            <a:ext cx="2532063" cy="2326791"/>
          </a:xfrm>
        </p:spPr>
        <p:txBody>
          <a:bodyPr/>
          <a:lstStyle/>
          <a:p>
            <a:pPr marL="0" indent="0">
              <a:buNone/>
            </a:pPr>
            <a:r>
              <a:rPr lang="en-US"/>
              <a:t>Requires Power BI pro license. </a:t>
            </a:r>
          </a:p>
          <a:p>
            <a:pPr marL="0" indent="0">
              <a:buNone/>
            </a:pPr>
            <a:endParaRPr lang="en-US"/>
          </a:p>
          <a:p>
            <a:pPr marL="0" indent="0">
              <a:buNone/>
            </a:pPr>
            <a:r>
              <a:rPr lang="en-US"/>
              <a:t>Give you easy insights into usage, errors, performance, and changes to the environment.</a:t>
            </a:r>
          </a:p>
        </p:txBody>
      </p:sp>
      <p:sp>
        <p:nvSpPr>
          <p:cNvPr id="19" name="Text Placeholder 18">
            <a:extLst>
              <a:ext uri="{FF2B5EF4-FFF2-40B4-BE49-F238E27FC236}">
                <a16:creationId xmlns:a16="http://schemas.microsoft.com/office/drawing/2014/main" id="{DD94954C-EB1A-4324-88BA-79F88233ED2B}"/>
              </a:ext>
            </a:extLst>
          </p:cNvPr>
          <p:cNvSpPr>
            <a:spLocks noGrp="1"/>
          </p:cNvSpPr>
          <p:nvPr>
            <p:ph type="body" sz="quarter" idx="18"/>
          </p:nvPr>
        </p:nvSpPr>
        <p:spPr>
          <a:xfrm>
            <a:off x="6244208" y="1666187"/>
            <a:ext cx="2532063" cy="307777"/>
          </a:xfrm>
        </p:spPr>
        <p:txBody>
          <a:bodyPr/>
          <a:lstStyle/>
          <a:p>
            <a:r>
              <a:rPr lang="en-US"/>
              <a:t>Setup alerts</a:t>
            </a:r>
          </a:p>
        </p:txBody>
      </p:sp>
      <p:sp>
        <p:nvSpPr>
          <p:cNvPr id="20" name="Text Placeholder 19">
            <a:extLst>
              <a:ext uri="{FF2B5EF4-FFF2-40B4-BE49-F238E27FC236}">
                <a16:creationId xmlns:a16="http://schemas.microsoft.com/office/drawing/2014/main" id="{D8F3F373-D980-4395-ABFE-F05B71002194}"/>
              </a:ext>
            </a:extLst>
          </p:cNvPr>
          <p:cNvSpPr>
            <a:spLocks noGrp="1"/>
          </p:cNvSpPr>
          <p:nvPr>
            <p:ph type="body" sz="quarter" idx="19"/>
          </p:nvPr>
        </p:nvSpPr>
        <p:spPr>
          <a:xfrm>
            <a:off x="6244208" y="2511027"/>
            <a:ext cx="2532063" cy="2437590"/>
          </a:xfrm>
        </p:spPr>
        <p:txBody>
          <a:bodyPr/>
          <a:lstStyle/>
          <a:p>
            <a:pPr marL="0" indent="0">
              <a:buNone/>
            </a:pPr>
            <a:r>
              <a:rPr lang="en-US"/>
              <a:t>Use no-code approach with Power BI metrics.</a:t>
            </a:r>
          </a:p>
          <a:p>
            <a:pPr marL="0" indent="0">
              <a:buNone/>
            </a:pPr>
            <a:endParaRPr lang="en-US"/>
          </a:p>
          <a:p>
            <a:pPr marL="0" indent="0">
              <a:buNone/>
            </a:pPr>
            <a:r>
              <a:rPr lang="en-US"/>
              <a:t>or </a:t>
            </a:r>
          </a:p>
          <a:p>
            <a:pPr marL="0" indent="0">
              <a:buNone/>
            </a:pPr>
            <a:endParaRPr lang="en-US"/>
          </a:p>
          <a:p>
            <a:pPr marL="0" indent="0">
              <a:buNone/>
            </a:pPr>
            <a:r>
              <a:rPr lang="en-US"/>
              <a:t>Use low-code approach with </a:t>
            </a:r>
            <a:r>
              <a:rPr lang="en-US" err="1"/>
              <a:t>LogicApps</a:t>
            </a:r>
            <a:r>
              <a:rPr lang="en-US"/>
              <a:t> or Power Automate flows.</a:t>
            </a:r>
          </a:p>
        </p:txBody>
      </p:sp>
      <p:sp>
        <p:nvSpPr>
          <p:cNvPr id="21" name="Text Placeholder 20">
            <a:extLst>
              <a:ext uri="{FF2B5EF4-FFF2-40B4-BE49-F238E27FC236}">
                <a16:creationId xmlns:a16="http://schemas.microsoft.com/office/drawing/2014/main" id="{F384D5E8-1F53-4AB5-9A71-133FA2C7E3C8}"/>
              </a:ext>
            </a:extLst>
          </p:cNvPr>
          <p:cNvSpPr>
            <a:spLocks noGrp="1"/>
          </p:cNvSpPr>
          <p:nvPr>
            <p:ph type="body" sz="quarter" idx="20"/>
          </p:nvPr>
        </p:nvSpPr>
        <p:spPr>
          <a:xfrm>
            <a:off x="9073133" y="1666187"/>
            <a:ext cx="2533650" cy="307777"/>
          </a:xfrm>
        </p:spPr>
        <p:txBody>
          <a:bodyPr/>
          <a:lstStyle/>
          <a:p>
            <a:r>
              <a:rPr lang="en-US"/>
              <a:t>Get data-driven</a:t>
            </a:r>
          </a:p>
        </p:txBody>
      </p:sp>
      <p:sp>
        <p:nvSpPr>
          <p:cNvPr id="22" name="Text Placeholder 21">
            <a:extLst>
              <a:ext uri="{FF2B5EF4-FFF2-40B4-BE49-F238E27FC236}">
                <a16:creationId xmlns:a16="http://schemas.microsoft.com/office/drawing/2014/main" id="{C403A1E2-CF81-43B4-9E47-FA63DE88FF98}"/>
              </a:ext>
            </a:extLst>
          </p:cNvPr>
          <p:cNvSpPr>
            <a:spLocks noGrp="1"/>
          </p:cNvSpPr>
          <p:nvPr>
            <p:ph type="body" sz="quarter" idx="21"/>
          </p:nvPr>
        </p:nvSpPr>
        <p:spPr>
          <a:xfrm>
            <a:off x="9073133" y="2504387"/>
            <a:ext cx="2532063" cy="2825389"/>
          </a:xfrm>
        </p:spPr>
        <p:txBody>
          <a:bodyPr/>
          <a:lstStyle/>
          <a:p>
            <a:pPr marL="0" indent="0">
              <a:buNone/>
            </a:pPr>
            <a:r>
              <a:rPr lang="en-US"/>
              <a:t>Use data to take decisions in every part of your partner practice: </a:t>
            </a:r>
          </a:p>
          <a:p>
            <a:pPr marL="0" indent="0">
              <a:buNone/>
            </a:pPr>
            <a:endParaRPr lang="en-US"/>
          </a:p>
          <a:p>
            <a:pPr marL="0" indent="0">
              <a:buNone/>
            </a:pPr>
            <a:r>
              <a:rPr lang="en-US"/>
              <a:t>Pre-sales</a:t>
            </a:r>
          </a:p>
          <a:p>
            <a:pPr marL="0" indent="0">
              <a:buNone/>
            </a:pPr>
            <a:r>
              <a:rPr lang="en-US"/>
              <a:t>Go-live</a:t>
            </a:r>
          </a:p>
          <a:p>
            <a:pPr marL="0" indent="0">
              <a:buNone/>
            </a:pPr>
            <a:r>
              <a:rPr lang="en-US"/>
              <a:t>Operations</a:t>
            </a:r>
          </a:p>
          <a:p>
            <a:pPr marL="0" indent="0">
              <a:buNone/>
            </a:pPr>
            <a:r>
              <a:rPr lang="en-US"/>
              <a:t>Support</a:t>
            </a:r>
          </a:p>
          <a:p>
            <a:pPr marL="0" indent="0">
              <a:buNone/>
            </a:pPr>
            <a:r>
              <a:rPr lang="en-US"/>
              <a:t>Ongoing sales</a:t>
            </a:r>
          </a:p>
        </p:txBody>
      </p:sp>
    </p:spTree>
    <p:extLst>
      <p:ext uri="{BB962C8B-B14F-4D97-AF65-F5344CB8AC3E}">
        <p14:creationId xmlns:p14="http://schemas.microsoft.com/office/powerpoint/2010/main" val="25487896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553998"/>
          </a:xfrm>
        </p:spPr>
        <p:txBody>
          <a:bodyPr/>
          <a:lstStyle/>
          <a:p>
            <a:r>
              <a:rPr lang="en-US"/>
              <a:t>Watch other relevant launch event sessions</a:t>
            </a:r>
          </a:p>
        </p:txBody>
      </p:sp>
      <p:sp>
        <p:nvSpPr>
          <p:cNvPr id="4" name="Text Placeholder 3">
            <a:extLst>
              <a:ext uri="{FF2B5EF4-FFF2-40B4-BE49-F238E27FC236}">
                <a16:creationId xmlns:a16="http://schemas.microsoft.com/office/drawing/2014/main" id="{DBFED5CB-0F60-480C-8DFA-C6BECBE03F8D}"/>
              </a:ext>
            </a:extLst>
          </p:cNvPr>
          <p:cNvSpPr>
            <a:spLocks noGrp="1"/>
          </p:cNvSpPr>
          <p:nvPr>
            <p:ph type="body" sz="quarter" idx="16"/>
          </p:nvPr>
        </p:nvSpPr>
        <p:spPr>
          <a:xfrm>
            <a:off x="584199" y="5689600"/>
            <a:ext cx="5367528" cy="553998"/>
          </a:xfrm>
        </p:spPr>
        <p:txBody>
          <a:bodyPr/>
          <a:lstStyle/>
          <a:p>
            <a:r>
              <a:rPr lang="en-GB" sz="1800"/>
              <a:t>What's new: Creating customer centric onboarding experiences</a:t>
            </a:r>
          </a:p>
        </p:txBody>
      </p:sp>
      <p:sp>
        <p:nvSpPr>
          <p:cNvPr id="6" name="Text Placeholder 5">
            <a:extLst>
              <a:ext uri="{FF2B5EF4-FFF2-40B4-BE49-F238E27FC236}">
                <a16:creationId xmlns:a16="http://schemas.microsoft.com/office/drawing/2014/main" id="{1B0E91F6-F618-4448-89FB-05078231BEA7}"/>
              </a:ext>
            </a:extLst>
          </p:cNvPr>
          <p:cNvSpPr>
            <a:spLocks noGrp="1"/>
          </p:cNvSpPr>
          <p:nvPr>
            <p:ph type="body" sz="quarter" idx="18"/>
          </p:nvPr>
        </p:nvSpPr>
        <p:spPr>
          <a:xfrm>
            <a:off x="6241860" y="5689600"/>
            <a:ext cx="5367528" cy="553998"/>
          </a:xfrm>
        </p:spPr>
        <p:txBody>
          <a:bodyPr/>
          <a:lstStyle/>
          <a:p>
            <a:r>
              <a:rPr lang="en-GB"/>
              <a:t>Performance testing before go-live with Performance Toolkit</a:t>
            </a:r>
          </a:p>
        </p:txBody>
      </p:sp>
      <p:pic>
        <p:nvPicPr>
          <p:cNvPr id="2" name="Picture Placeholder 1" descr="A picture containing computer, person, indoor">
            <a:extLst>
              <a:ext uri="{FF2B5EF4-FFF2-40B4-BE49-F238E27FC236}">
                <a16:creationId xmlns:a16="http://schemas.microsoft.com/office/drawing/2014/main" id="{612740E2-2D6D-46CE-FECD-A8108A2A2A1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29" b="1429"/>
          <a:stretch>
            <a:fillRect/>
          </a:stretch>
        </p:blipFill>
        <p:spPr>
          <a:xfrm>
            <a:off x="582613" y="2025650"/>
            <a:ext cx="5367337" cy="3475038"/>
          </a:xfrm>
          <a:prstGeom prst="rect">
            <a:avLst/>
          </a:prstGeom>
        </p:spPr>
      </p:pic>
      <p:pic>
        <p:nvPicPr>
          <p:cNvPr id="3" name="Picture Placeholder 2" descr="A person working on a computer">
            <a:extLst>
              <a:ext uri="{FF2B5EF4-FFF2-40B4-BE49-F238E27FC236}">
                <a16:creationId xmlns:a16="http://schemas.microsoft.com/office/drawing/2014/main" id="{12457744-FBE9-7D91-33E5-5C1AF19B5E9F}"/>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429" b="1429"/>
          <a:stretch>
            <a:fillRect/>
          </a:stretch>
        </p:blipFill>
        <p:spPr>
          <a:xfrm>
            <a:off x="6238875" y="2025650"/>
            <a:ext cx="5367338" cy="3475038"/>
          </a:xfrm>
          <a:prstGeom prst="rect">
            <a:avLst/>
          </a:prstGeom>
        </p:spPr>
      </p:pic>
    </p:spTree>
    <p:extLst>
      <p:ext uri="{BB962C8B-B14F-4D97-AF65-F5344CB8AC3E}">
        <p14:creationId xmlns:p14="http://schemas.microsoft.com/office/powerpoint/2010/main" val="39296350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3">
            <a:extLst>
              <a:ext uri="{FF2B5EF4-FFF2-40B4-BE49-F238E27FC236}">
                <a16:creationId xmlns:a16="http://schemas.microsoft.com/office/drawing/2014/main" id="{C5DE9C30-55BC-4C91-9FA0-3864FD294274}"/>
              </a:ext>
            </a:extLst>
          </p:cNvPr>
          <p:cNvSpPr>
            <a:spLocks noGrp="1"/>
          </p:cNvSpPr>
          <p:nvPr>
            <p:ph type="title"/>
          </p:nvPr>
        </p:nvSpPr>
        <p:spPr/>
        <p:txBody>
          <a:bodyPr/>
          <a:lstStyle/>
          <a:p>
            <a:pPr algn="ctr"/>
            <a:r>
              <a:rPr lang="en-US" kern="0">
                <a:latin typeface="Segoe UI Semibold"/>
                <a:cs typeface="+mn-cs"/>
              </a:rPr>
              <a:t>General Business Central resources, </a:t>
            </a:r>
            <a:r>
              <a:rPr lang="en-US" kern="0">
                <a:gradFill>
                  <a:gsLst>
                    <a:gs pos="100000">
                      <a:srgbClr val="C73ECC"/>
                    </a:gs>
                    <a:gs pos="1000">
                      <a:srgbClr val="0078D4"/>
                    </a:gs>
                  </a:gsLst>
                  <a:lin ang="2700000" scaled="0"/>
                </a:gradFill>
                <a:latin typeface="Segoe UI Semibold"/>
                <a:cs typeface="+mn-cs"/>
              </a:rPr>
              <a:t>learn more!</a:t>
            </a:r>
          </a:p>
        </p:txBody>
      </p:sp>
      <p:sp>
        <p:nvSpPr>
          <p:cNvPr id="11" name="Hexagon 10">
            <a:extLst>
              <a:ext uri="{FF2B5EF4-FFF2-40B4-BE49-F238E27FC236}">
                <a16:creationId xmlns:a16="http://schemas.microsoft.com/office/drawing/2014/main" id="{887E8A77-4132-CD39-F22D-AECDD781EE16}"/>
              </a:ext>
              <a:ext uri="{C183D7F6-B498-43B3-948B-1728B52AA6E4}">
                <adec:decorative xmlns:adec="http://schemas.microsoft.com/office/drawing/2017/decorative" val="1"/>
              </a:ext>
            </a:extLst>
          </p:cNvPr>
          <p:cNvSpPr/>
          <p:nvPr/>
        </p:nvSpPr>
        <p:spPr>
          <a:xfrm rot="5400000">
            <a:off x="3188555" y="2821679"/>
            <a:ext cx="1554480" cy="1371600"/>
          </a:xfrm>
          <a:prstGeom prst="hexagon">
            <a:avLst>
              <a:gd name="adj" fmla="val 29673"/>
              <a:gd name="vf" fmla="val 115470"/>
            </a:avLst>
          </a:prstGeom>
          <a:solidFill>
            <a:schemeClr val="accent2"/>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D833A1A8-C692-49BF-85CD-FD039348F2C0}"/>
              </a:ext>
            </a:extLst>
          </p:cNvPr>
          <p:cNvSpPr txBox="1"/>
          <p:nvPr/>
        </p:nvSpPr>
        <p:spPr>
          <a:xfrm>
            <a:off x="958662" y="4452680"/>
            <a:ext cx="1847088" cy="864467"/>
          </a:xfrm>
          <a:prstGeom prst="rect">
            <a:avLst/>
          </a:prstGeom>
          <a:noFill/>
        </p:spPr>
        <p:txBody>
          <a:bodyPr wrap="square" lIns="0" tIns="182880" rIns="0" bIns="0" rtlCol="0">
            <a:no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Have a question?</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1400" b="0" i="0" u="none" strike="noStrike" kern="1200" cap="none" spc="0" normalizeH="0" baseline="0" noProof="0" err="1">
                <a:ln>
                  <a:noFill/>
                </a:ln>
                <a:solidFill>
                  <a:schemeClr val="tx2">
                    <a:lumMod val="50000"/>
                    <a:lumOff val="50000"/>
                  </a:schemeClr>
                </a:solidFill>
                <a:effectLst/>
                <a:uLnTx/>
                <a:uFillTx/>
                <a:latin typeface="Segoe UI"/>
                <a:ea typeface="+mn-ea"/>
                <a:cs typeface="Segoe UI" pitchFamily="34" charset="0"/>
              </a:rPr>
              <a:t>BCYammer</a:t>
            </a:r>
            <a:endParaRPr kumimoji="0" lang="en-US" sz="1400" b="0" i="0" u="none" strike="noStrike" kern="1200" cap="none" spc="0" normalizeH="0" baseline="0" noProof="0">
              <a:ln>
                <a:noFill/>
              </a:ln>
              <a:solidFill>
                <a:schemeClr val="tx2">
                  <a:lumMod val="50000"/>
                  <a:lumOff val="50000"/>
                </a:schemeClr>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91374F7E-5668-4065-A10A-E58D8F1A97E8}"/>
              </a:ext>
            </a:extLst>
          </p:cNvPr>
          <p:cNvSpPr txBox="1"/>
          <p:nvPr/>
        </p:nvSpPr>
        <p:spPr>
          <a:xfrm>
            <a:off x="3049648" y="1621507"/>
            <a:ext cx="1847088" cy="1107996"/>
          </a:xfrm>
          <a:prstGeom prst="rect">
            <a:avLst/>
          </a:prstGeom>
          <a:noFill/>
        </p:spPr>
        <p:txBody>
          <a:bodyPr wrap="square" lIns="0" tIns="0" rIns="0" bIns="182880" rtlCol="0" anchor="b" anchorCtr="0">
            <a:noAutofit/>
          </a:bodyPr>
          <a:lstStyle>
            <a:defPPr>
              <a:defRPr lang="en-DK"/>
            </a:defPPr>
            <a:lvl1pPr marR="0" lvl="0" indent="0" algn="ctr" defTabSz="914192" fontAlgn="auto">
              <a:lnSpc>
                <a:spcPct val="90000"/>
              </a:lnSpc>
              <a:spcBef>
                <a:spcPts val="0"/>
              </a:spcBef>
              <a:spcAft>
                <a:spcPts val="0"/>
              </a:spcAft>
              <a:buClrTx/>
              <a:buSzTx/>
              <a:buFontTx/>
              <a:buNone/>
              <a:tabLst/>
              <a:defRPr kumimoji="0" sz="1961" b="0" i="0" u="none" strike="noStrike" cap="none" spc="0" normalizeH="0" baseline="0">
                <a:ln>
                  <a:noFill/>
                </a:ln>
                <a:solidFill>
                  <a:sysClr val="windowText" lastClr="000000"/>
                </a:solidFill>
                <a:effectLst/>
                <a:uLnTx/>
                <a:uFillTx/>
                <a:ea typeface="Segoe UI" pitchFamily="34" charset="0"/>
                <a:cs typeface="Segoe UI" pitchFamily="34" charset="0"/>
              </a:defRPr>
            </a:lvl1p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Semibold"/>
                <a:cs typeface="Segoe UI" pitchFamily="34" charset="0"/>
              </a:rPr>
              <a:t>Join the conversation</a:t>
            </a:r>
            <a:br>
              <a:rPr kumimoji="0" lang="en-US" sz="2000" b="0" i="0" u="none" strike="noStrike" kern="1200" cap="none" spc="0" normalizeH="0" baseline="0" noProof="0">
                <a:ln>
                  <a:noFill/>
                </a:ln>
                <a:solidFill>
                  <a:sysClr val="windowText" lastClr="000000"/>
                </a:solidFill>
                <a:effectLst/>
                <a:uLnTx/>
                <a:uFillTx/>
                <a:latin typeface="Segoe UI"/>
                <a:cs typeface="Segoe UI" pitchFamily="34" charset="0"/>
              </a:rPr>
            </a:br>
            <a:r>
              <a:rPr kumimoji="0" lang="en-US" sz="1400" b="0" i="0" u="none" strike="noStrike" kern="1200" cap="none" spc="0" normalizeH="0" baseline="0" noProof="0">
                <a:ln>
                  <a:noFill/>
                </a:ln>
                <a:solidFill>
                  <a:sysClr val="windowText" lastClr="000000"/>
                </a:solidFill>
                <a:effectLst/>
                <a:uLnTx/>
                <a:uFillTx/>
                <a:latin typeface="Segoe UI"/>
                <a:cs typeface="Segoe UI" pitchFamily="34" charset="0"/>
              </a:rPr>
              <a:t>twitter.com/</a:t>
            </a:r>
            <a:br>
              <a:rPr kumimoji="0" lang="en-US" sz="1400" b="0" i="0" u="none" strike="noStrike" kern="1200" cap="none" spc="0" normalizeH="0" baseline="0" noProof="0">
                <a:ln>
                  <a:noFill/>
                </a:ln>
                <a:solidFill>
                  <a:sysClr val="windowText" lastClr="000000"/>
                </a:solidFill>
                <a:effectLst/>
                <a:uLnTx/>
                <a:uFillTx/>
                <a:latin typeface="Segoe UI"/>
                <a:cs typeface="Segoe UI" pitchFamily="34" charset="0"/>
              </a:rPr>
            </a:br>
            <a:r>
              <a:rPr lang="en-US" sz="1400">
                <a:solidFill>
                  <a:schemeClr val="tx2">
                    <a:lumMod val="50000"/>
                    <a:lumOff val="50000"/>
                  </a:schemeClr>
                </a:solidFill>
                <a:latin typeface="Segoe UI"/>
              </a:rPr>
              <a:t>MSDyn365BC</a:t>
            </a:r>
            <a:r>
              <a:rPr kumimoji="0" lang="en-US" sz="1400" b="0" i="0" u="none" strike="noStrike" kern="1200" cap="none" spc="0" normalizeH="0" baseline="0" noProof="0">
                <a:ln>
                  <a:noFill/>
                </a:ln>
                <a:solidFill>
                  <a:sysClr val="windowText" lastClr="000000"/>
                </a:solidFill>
                <a:effectLst/>
                <a:uLnTx/>
                <a:uFillTx/>
                <a:latin typeface="Segoe UI"/>
                <a:cs typeface="Segoe UI" pitchFamily="34" charset="0"/>
              </a:rPr>
              <a:t> </a:t>
            </a:r>
            <a:endParaRPr kumimoji="0" lang="en-US" sz="2000" b="0" i="0" u="none" strike="noStrike" kern="1200" cap="none" spc="0" normalizeH="0" baseline="0" noProof="0">
              <a:ln>
                <a:noFill/>
              </a:ln>
              <a:solidFill>
                <a:sysClr val="windowText" lastClr="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8319B800-89BB-46D6-A7BB-A673E23F7A27}"/>
              </a:ext>
            </a:extLst>
          </p:cNvPr>
          <p:cNvSpPr txBox="1"/>
          <p:nvPr/>
        </p:nvSpPr>
        <p:spPr>
          <a:xfrm>
            <a:off x="5103882" y="4452680"/>
            <a:ext cx="1847088" cy="814647"/>
          </a:xfrm>
          <a:prstGeom prst="rect">
            <a:avLst/>
          </a:prstGeom>
          <a:noFill/>
        </p:spPr>
        <p:txBody>
          <a:bodyPr wrap="square" lIns="0" tIns="182880" rIns="0" bIns="0" rtlCol="0">
            <a:noAutofit/>
          </a:bodyPr>
          <a:lstStyle>
            <a:defPPr>
              <a:defRPr lang="en-DK"/>
            </a:defPPr>
            <a:lvl1pPr marR="0" lvl="0" indent="0" algn="ctr" defTabSz="914192" fontAlgn="auto">
              <a:lnSpc>
                <a:spcPct val="90000"/>
              </a:lnSpc>
              <a:spcBef>
                <a:spcPts val="0"/>
              </a:spcBef>
              <a:spcAft>
                <a:spcPts val="0"/>
              </a:spcAft>
              <a:buClrTx/>
              <a:buSzTx/>
              <a:buFontTx/>
              <a:buNone/>
              <a:tabLst/>
              <a:defRPr kumimoji="0" sz="1961" b="0" i="0" u="none" strike="noStrike" cap="none" spc="0" normalizeH="0" baseline="0">
                <a:ln>
                  <a:noFill/>
                </a:ln>
                <a:solidFill>
                  <a:sysClr val="windowText" lastClr="000000"/>
                </a:solidFill>
                <a:effectLst/>
                <a:uLnTx/>
                <a:uFillTx/>
                <a:ea typeface="Segoe UI" pitchFamily="34" charset="0"/>
                <a:cs typeface="Segoe UI" pitchFamily="34" charset="0"/>
              </a:defRPr>
            </a:lvl1p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Semibold"/>
                <a:cs typeface="Segoe UI" pitchFamily="34" charset="0"/>
              </a:rPr>
              <a:t>Looking for resources?</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cs typeface="Segoe UI" pitchFamily="34" charset="0"/>
              </a:rPr>
              <a:t>aka.ms/</a:t>
            </a:r>
            <a:r>
              <a:rPr kumimoji="0" lang="en-US" sz="1400" b="0" i="0" u="none" strike="noStrike" kern="1200" cap="none" spc="0" normalizeH="0" baseline="0" noProof="0" err="1">
                <a:ln>
                  <a:noFill/>
                </a:ln>
                <a:solidFill>
                  <a:schemeClr val="tx2">
                    <a:lumMod val="50000"/>
                    <a:lumOff val="50000"/>
                  </a:schemeClr>
                </a:solidFill>
                <a:effectLst/>
                <a:uLnTx/>
                <a:uFillTx/>
                <a:latin typeface="Segoe UI"/>
                <a:cs typeface="Segoe UI" pitchFamily="34" charset="0"/>
              </a:rPr>
              <a:t>BCAll</a:t>
            </a:r>
            <a:endParaRPr kumimoji="0" lang="en-US" sz="1400" b="0" i="0" u="none" strike="noStrike" kern="1200" cap="none" spc="0" normalizeH="0" baseline="0" noProof="0">
              <a:ln>
                <a:noFill/>
              </a:ln>
              <a:solidFill>
                <a:schemeClr val="tx2">
                  <a:lumMod val="50000"/>
                  <a:lumOff val="50000"/>
                </a:schemeClr>
              </a:solidFill>
              <a:effectLst/>
              <a:uLnTx/>
              <a:uFillTx/>
              <a:latin typeface="Segoe UI"/>
              <a:cs typeface="Segoe UI" pitchFamily="34" charset="0"/>
            </a:endParaRPr>
          </a:p>
        </p:txBody>
      </p:sp>
      <p:sp>
        <p:nvSpPr>
          <p:cNvPr id="37" name="TextBox 36">
            <a:extLst>
              <a:ext uri="{FF2B5EF4-FFF2-40B4-BE49-F238E27FC236}">
                <a16:creationId xmlns:a16="http://schemas.microsoft.com/office/drawing/2014/main" id="{80B05571-42EC-4492-997E-EEDE293E4554}"/>
              </a:ext>
            </a:extLst>
          </p:cNvPr>
          <p:cNvSpPr txBox="1"/>
          <p:nvPr/>
        </p:nvSpPr>
        <p:spPr>
          <a:xfrm>
            <a:off x="7178258" y="2175505"/>
            <a:ext cx="1847088" cy="553998"/>
          </a:xfrm>
          <a:prstGeom prst="rect">
            <a:avLst/>
          </a:prstGeom>
          <a:noFill/>
        </p:spPr>
        <p:txBody>
          <a:bodyPr wrap="square" lIns="0" tIns="0" rIns="0" bIns="182880" rtlCol="0" anchor="b" anchorCtr="0">
            <a:noAutofit/>
          </a:bodyPr>
          <a:lstStyle>
            <a:defPPr>
              <a:defRPr lang="en-DK"/>
            </a:defPPr>
            <a:lvl1pPr marR="0" lvl="0" indent="0" algn="ctr" defTabSz="914192" fontAlgn="auto">
              <a:lnSpc>
                <a:spcPct val="90000"/>
              </a:lnSpc>
              <a:spcBef>
                <a:spcPts val="0"/>
              </a:spcBef>
              <a:spcAft>
                <a:spcPts val="0"/>
              </a:spcAft>
              <a:buClrTx/>
              <a:buSzTx/>
              <a:buFontTx/>
              <a:buNone/>
              <a:tabLst/>
              <a:defRPr kumimoji="0" sz="1961" b="0" i="0" u="none" strike="noStrike" cap="none" spc="0" normalizeH="0" baseline="0">
                <a:ln>
                  <a:noFill/>
                </a:ln>
                <a:solidFill>
                  <a:sysClr val="windowText" lastClr="000000"/>
                </a:solidFill>
                <a:effectLst/>
                <a:uLnTx/>
                <a:uFillTx/>
                <a:ea typeface="Segoe UI" pitchFamily="34" charset="0"/>
                <a:cs typeface="Segoe UI" pitchFamily="34" charset="0"/>
              </a:defRPr>
            </a:lvl1p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Semibold"/>
                <a:cs typeface="Segoe UI" pitchFamily="34" charset="0"/>
              </a:rPr>
              <a:t>Submit </a:t>
            </a:r>
            <a:br>
              <a:rPr kumimoji="0" lang="en-US" sz="2000" b="0" i="0" u="none" strike="noStrike" kern="1200" cap="none" spc="0" normalizeH="0" baseline="0" noProof="0">
                <a:ln>
                  <a:noFill/>
                </a:ln>
                <a:solidFill>
                  <a:sysClr val="windowText" lastClr="000000"/>
                </a:solidFill>
                <a:effectLst/>
                <a:uLnTx/>
                <a:uFillTx/>
                <a:latin typeface="Segoe UI Semibold"/>
                <a:cs typeface="Segoe UI" pitchFamily="34" charset="0"/>
              </a:rPr>
            </a:br>
            <a:r>
              <a:rPr kumimoji="0" lang="en-US" sz="2000" b="0" i="0" u="none" strike="noStrike" kern="1200" cap="none" spc="0" normalizeH="0" baseline="0" noProof="0">
                <a:ln>
                  <a:noFill/>
                </a:ln>
                <a:solidFill>
                  <a:sysClr val="windowText" lastClr="000000"/>
                </a:solidFill>
                <a:effectLst/>
                <a:uLnTx/>
                <a:uFillTx/>
                <a:latin typeface="Segoe UI Semibold"/>
                <a:cs typeface="Segoe UI" pitchFamily="34" charset="0"/>
              </a:rPr>
              <a:t>your ideas</a:t>
            </a:r>
            <a:br>
              <a:rPr kumimoji="0" lang="en-US" sz="2000" b="0" i="0" u="none" strike="noStrike" kern="1200" cap="none" spc="0" normalizeH="0" baseline="0" noProof="0">
                <a:ln>
                  <a:noFill/>
                </a:ln>
                <a:solidFill>
                  <a:sysClr val="windowText" lastClr="000000"/>
                </a:solidFill>
                <a:effectLst/>
                <a:uLnTx/>
                <a:uFillTx/>
                <a:latin typeface="Segoe UI"/>
                <a:cs typeface="Segoe UI" pitchFamily="34" charset="0"/>
              </a:rPr>
            </a:br>
            <a:r>
              <a:rPr kumimoji="0" lang="en-US" sz="1400" b="0" i="0" u="none" strike="noStrike" kern="1200" cap="none" spc="0" normalizeH="0" baseline="0" noProof="0">
                <a:ln>
                  <a:noFill/>
                </a:ln>
                <a:solidFill>
                  <a:sysClr val="windowText" lastClr="000000"/>
                </a:solidFill>
                <a:effectLst/>
                <a:uLnTx/>
                <a:uFillTx/>
                <a:latin typeface="Segoe UI"/>
                <a:cs typeface="Segoe UI" pitchFamily="34" charset="0"/>
              </a:rPr>
              <a:t>aka.ms/</a:t>
            </a:r>
            <a:r>
              <a:rPr kumimoji="0" lang="en-US" sz="1400" b="0" i="0" u="none" strike="noStrike" kern="1200" cap="none" spc="0" normalizeH="0" baseline="0" noProof="0" err="1">
                <a:ln>
                  <a:noFill/>
                </a:ln>
                <a:solidFill>
                  <a:schemeClr val="tx2">
                    <a:lumMod val="50000"/>
                    <a:lumOff val="50000"/>
                  </a:schemeClr>
                </a:solidFill>
                <a:effectLst/>
                <a:uLnTx/>
                <a:uFillTx/>
                <a:latin typeface="Segoe UI"/>
                <a:cs typeface="Segoe UI" pitchFamily="34" charset="0"/>
              </a:rPr>
              <a:t>BCIdeas</a:t>
            </a:r>
            <a:endParaRPr kumimoji="0" lang="en-US" sz="1400" b="0" i="0" u="none" strike="noStrike" kern="1200" cap="none" spc="0" normalizeH="0" baseline="0" noProof="0">
              <a:ln>
                <a:noFill/>
              </a:ln>
              <a:solidFill>
                <a:schemeClr val="tx2">
                  <a:lumMod val="50000"/>
                  <a:lumOff val="50000"/>
                </a:schemeClr>
              </a:solidFill>
              <a:effectLst/>
              <a:uLnTx/>
              <a:uFillTx/>
              <a:latin typeface="Segoe UI"/>
              <a:cs typeface="Segoe UI" pitchFamily="34" charset="0"/>
            </a:endParaRPr>
          </a:p>
        </p:txBody>
      </p:sp>
      <p:sp>
        <p:nvSpPr>
          <p:cNvPr id="2" name="TextBox 1">
            <a:extLst>
              <a:ext uri="{FF2B5EF4-FFF2-40B4-BE49-F238E27FC236}">
                <a16:creationId xmlns:a16="http://schemas.microsoft.com/office/drawing/2014/main" id="{0058B8D2-72BB-497F-96CE-099734CB9568}"/>
              </a:ext>
            </a:extLst>
          </p:cNvPr>
          <p:cNvSpPr txBox="1"/>
          <p:nvPr/>
        </p:nvSpPr>
        <p:spPr>
          <a:xfrm>
            <a:off x="9171402" y="4452680"/>
            <a:ext cx="1967803" cy="814647"/>
          </a:xfrm>
          <a:prstGeom prst="rect">
            <a:avLst/>
          </a:prstGeom>
          <a:noFill/>
        </p:spPr>
        <p:txBody>
          <a:bodyPr wrap="square" lIns="0" tIns="182880" rIns="0" bIns="0" rtlCol="0">
            <a:noAutofit/>
          </a:bodyPr>
          <a:lstStyle>
            <a:defPPr>
              <a:defRPr lang="en-DK"/>
            </a:defPPr>
            <a:lvl1pPr marR="0" lvl="0" indent="0" algn="ctr" defTabSz="914192" fontAlgn="auto">
              <a:lnSpc>
                <a:spcPct val="90000"/>
              </a:lnSpc>
              <a:spcBef>
                <a:spcPts val="0"/>
              </a:spcBef>
              <a:spcAft>
                <a:spcPts val="0"/>
              </a:spcAft>
              <a:buClrTx/>
              <a:buSzTx/>
              <a:buFontTx/>
              <a:buNone/>
              <a:tabLst/>
              <a:defRPr kumimoji="0" sz="1961" b="0" i="0" u="none" strike="noStrike" cap="none" spc="0" normalizeH="0" baseline="0">
                <a:ln>
                  <a:noFill/>
                </a:ln>
                <a:solidFill>
                  <a:sysClr val="windowText" lastClr="000000"/>
                </a:solidFill>
                <a:effectLst/>
                <a:uLnTx/>
                <a:uFillTx/>
                <a:ea typeface="Segoe UI" pitchFamily="34" charset="0"/>
                <a:cs typeface="Segoe UI" pitchFamily="34" charset="0"/>
              </a:defRPr>
            </a:lvl1p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Semibold"/>
                <a:cs typeface="Segoe UI" pitchFamily="34" charset="0"/>
              </a:rPr>
              <a:t>Join the office hours</a:t>
            </a:r>
          </a:p>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cs typeface="Segoe UI" pitchFamily="34" charset="0"/>
              </a:rPr>
              <a:t>aka.ms/</a:t>
            </a:r>
            <a:r>
              <a:rPr kumimoji="0" lang="en-US" sz="1400" b="0" i="0" u="none" strike="noStrike" kern="1200" cap="none" spc="0" normalizeH="0" baseline="0" noProof="0">
                <a:ln>
                  <a:noFill/>
                </a:ln>
                <a:solidFill>
                  <a:schemeClr val="tx2">
                    <a:lumMod val="50000"/>
                    <a:lumOff val="50000"/>
                  </a:schemeClr>
                </a:solidFill>
                <a:effectLst/>
                <a:uLnTx/>
                <a:uFillTx/>
                <a:latin typeface="Segoe UI"/>
                <a:cs typeface="Segoe UI" pitchFamily="34" charset="0"/>
              </a:rPr>
              <a:t>BCOfficeHours</a:t>
            </a:r>
          </a:p>
        </p:txBody>
      </p:sp>
      <p:sp>
        <p:nvSpPr>
          <p:cNvPr id="9" name="Hexagon 8">
            <a:extLst>
              <a:ext uri="{FF2B5EF4-FFF2-40B4-BE49-F238E27FC236}">
                <a16:creationId xmlns:a16="http://schemas.microsoft.com/office/drawing/2014/main" id="{F8D5C2E3-409A-C030-6C70-D8F5B9D1AD2A}"/>
              </a:ext>
              <a:ext uri="{C183D7F6-B498-43B3-948B-1728B52AA6E4}">
                <adec:decorative xmlns:adec="http://schemas.microsoft.com/office/drawing/2017/decorative" val="1"/>
              </a:ext>
            </a:extLst>
          </p:cNvPr>
          <p:cNvSpPr/>
          <p:nvPr/>
        </p:nvSpPr>
        <p:spPr>
          <a:xfrm rot="5400000">
            <a:off x="1120394" y="2982020"/>
            <a:ext cx="1554480" cy="1371600"/>
          </a:xfrm>
          <a:prstGeom prst="hexagon">
            <a:avLst>
              <a:gd name="adj" fmla="val 29673"/>
              <a:gd name="vf" fmla="val 115470"/>
            </a:avLst>
          </a:prstGeom>
          <a:solidFill>
            <a:schemeClr val="accent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Hexagon 11">
            <a:extLst>
              <a:ext uri="{FF2B5EF4-FFF2-40B4-BE49-F238E27FC236}">
                <a16:creationId xmlns:a16="http://schemas.microsoft.com/office/drawing/2014/main" id="{EF15A3A1-7847-48F7-6B7C-8CA127C9CFCA}"/>
              </a:ext>
              <a:ext uri="{C183D7F6-B498-43B3-948B-1728B52AA6E4}">
                <adec:decorative xmlns:adec="http://schemas.microsoft.com/office/drawing/2017/decorative" val="1"/>
              </a:ext>
            </a:extLst>
          </p:cNvPr>
          <p:cNvSpPr/>
          <p:nvPr/>
        </p:nvSpPr>
        <p:spPr>
          <a:xfrm rot="5400000">
            <a:off x="5244327" y="2982020"/>
            <a:ext cx="1554480" cy="1371600"/>
          </a:xfrm>
          <a:prstGeom prst="hexagon">
            <a:avLst>
              <a:gd name="adj" fmla="val 29673"/>
              <a:gd name="vf" fmla="val 115470"/>
            </a:avLst>
          </a:prstGeom>
          <a:solidFill>
            <a:schemeClr val="accent3"/>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Hexagon 12">
            <a:extLst>
              <a:ext uri="{FF2B5EF4-FFF2-40B4-BE49-F238E27FC236}">
                <a16:creationId xmlns:a16="http://schemas.microsoft.com/office/drawing/2014/main" id="{00C93B52-11DF-2B0B-EA59-E6F2631D8C07}"/>
              </a:ext>
              <a:ext uri="{C183D7F6-B498-43B3-948B-1728B52AA6E4}">
                <adec:decorative xmlns:adec="http://schemas.microsoft.com/office/drawing/2017/decorative" val="1"/>
              </a:ext>
            </a:extLst>
          </p:cNvPr>
          <p:cNvSpPr/>
          <p:nvPr/>
        </p:nvSpPr>
        <p:spPr>
          <a:xfrm rot="5400000">
            <a:off x="7324562" y="2821679"/>
            <a:ext cx="1554480" cy="1371600"/>
          </a:xfrm>
          <a:prstGeom prst="hexagon">
            <a:avLst>
              <a:gd name="adj" fmla="val 29673"/>
              <a:gd name="vf" fmla="val 115470"/>
            </a:avLst>
          </a:prstGeom>
          <a:solidFill>
            <a:schemeClr val="accent4"/>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Hexagon 13">
            <a:extLst>
              <a:ext uri="{FF2B5EF4-FFF2-40B4-BE49-F238E27FC236}">
                <a16:creationId xmlns:a16="http://schemas.microsoft.com/office/drawing/2014/main" id="{7DE41AF9-C481-A732-B7E3-FCB4F54D7D3C}"/>
              </a:ext>
              <a:ext uri="{C183D7F6-B498-43B3-948B-1728B52AA6E4}">
                <adec:decorative xmlns:adec="http://schemas.microsoft.com/office/drawing/2017/decorative" val="1"/>
              </a:ext>
            </a:extLst>
          </p:cNvPr>
          <p:cNvSpPr/>
          <p:nvPr/>
        </p:nvSpPr>
        <p:spPr>
          <a:xfrm rot="5400000">
            <a:off x="9378064" y="2982020"/>
            <a:ext cx="1554480" cy="1371600"/>
          </a:xfrm>
          <a:prstGeom prst="hexagon">
            <a:avLst>
              <a:gd name="adj" fmla="val 29673"/>
              <a:gd name="vf" fmla="val 115470"/>
            </a:avLst>
          </a:prstGeom>
          <a:solidFill>
            <a:schemeClr val="accent5"/>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16E7C8E7-EF49-8C38-CB2F-F1CDF0FD6815}"/>
              </a:ext>
              <a:ext uri="{C183D7F6-B498-43B3-948B-1728B52AA6E4}">
                <adec:decorative xmlns:adec="http://schemas.microsoft.com/office/drawing/2017/decorative" val="1"/>
              </a:ext>
            </a:extLst>
          </p:cNvPr>
          <p:cNvGrpSpPr/>
          <p:nvPr/>
        </p:nvGrpSpPr>
        <p:grpSpPr>
          <a:xfrm>
            <a:off x="883715" y="2433382"/>
            <a:ext cx="10284482" cy="2311399"/>
            <a:chOff x="764773" y="2273300"/>
            <a:chExt cx="10284482" cy="2311399"/>
          </a:xfrm>
        </p:grpSpPr>
        <p:cxnSp>
          <p:nvCxnSpPr>
            <p:cNvPr id="16" name="Straight Connector 15">
              <a:extLst>
                <a:ext uri="{FF2B5EF4-FFF2-40B4-BE49-F238E27FC236}">
                  <a16:creationId xmlns:a16="http://schemas.microsoft.com/office/drawing/2014/main" id="{5A79FDBC-DB85-901F-6EFF-37DDAD508F08}"/>
                </a:ext>
              </a:extLst>
            </p:cNvPr>
            <p:cNvCxnSpPr>
              <a:cxnSpLocks/>
            </p:cNvCxnSpPr>
            <p:nvPr userDrawn="1"/>
          </p:nvCxnSpPr>
          <p:spPr>
            <a:xfrm>
              <a:off x="764773" y="2821940"/>
              <a:ext cx="1" cy="1357623"/>
            </a:xfrm>
            <a:prstGeom prst="line">
              <a:avLst/>
            </a:prstGeom>
            <a:ln w="101600" cap="rnd">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FEA613D-A436-F3A7-94C1-F3C8D9193F8E}"/>
                </a:ext>
              </a:extLst>
            </p:cNvPr>
            <p:cNvCxnSpPr>
              <a:cxnSpLocks/>
            </p:cNvCxnSpPr>
            <p:nvPr userDrawn="1"/>
          </p:nvCxnSpPr>
          <p:spPr>
            <a:xfrm flipH="1">
              <a:off x="764773" y="2273300"/>
              <a:ext cx="1023052" cy="548640"/>
            </a:xfrm>
            <a:prstGeom prst="line">
              <a:avLst/>
            </a:prstGeom>
            <a:ln w="101600" cap="rnd">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B8CEF1-7F1F-A8C5-295F-A5E23DA1FC82}"/>
                </a:ext>
              </a:extLst>
            </p:cNvPr>
            <p:cNvCxnSpPr>
              <a:cxnSpLocks/>
            </p:cNvCxnSpPr>
            <p:nvPr userDrawn="1"/>
          </p:nvCxnSpPr>
          <p:spPr>
            <a:xfrm>
              <a:off x="1787825" y="2273300"/>
              <a:ext cx="1023052" cy="548640"/>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61C0B62-DDFA-3EEF-B649-D51F2CAACE86}"/>
                </a:ext>
              </a:extLst>
            </p:cNvPr>
            <p:cNvGrpSpPr/>
            <p:nvPr userDrawn="1"/>
          </p:nvGrpSpPr>
          <p:grpSpPr>
            <a:xfrm rot="10800000">
              <a:off x="2809142" y="2821940"/>
              <a:ext cx="2068161" cy="1762759"/>
              <a:chOff x="548642" y="2133600"/>
              <a:chExt cx="2068161" cy="1762759"/>
            </a:xfrm>
          </p:grpSpPr>
          <p:cxnSp>
            <p:nvCxnSpPr>
              <p:cNvPr id="59" name="Straight Connector 58">
                <a:extLst>
                  <a:ext uri="{FF2B5EF4-FFF2-40B4-BE49-F238E27FC236}">
                    <a16:creationId xmlns:a16="http://schemas.microsoft.com/office/drawing/2014/main" id="{8203143F-3072-F6E6-F08D-9A68533AD1B8}"/>
                  </a:ext>
                </a:extLst>
              </p:cNvPr>
              <p:cNvCxnSpPr>
                <a:cxnSpLocks/>
              </p:cNvCxnSpPr>
              <p:nvPr userDrawn="1"/>
            </p:nvCxnSpPr>
            <p:spPr>
              <a:xfrm flipH="1">
                <a:off x="548642" y="2133600"/>
                <a:ext cx="1023052" cy="548640"/>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E1D518A0-622A-2E87-6E82-45E5D34C3498}"/>
                  </a:ext>
                </a:extLst>
              </p:cNvPr>
              <p:cNvGrpSpPr/>
              <p:nvPr userDrawn="1"/>
            </p:nvGrpSpPr>
            <p:grpSpPr>
              <a:xfrm flipH="1">
                <a:off x="1571694" y="2133600"/>
                <a:ext cx="1045109" cy="1762759"/>
                <a:chOff x="394504" y="2235200"/>
                <a:chExt cx="1045109" cy="1762759"/>
              </a:xfrm>
            </p:grpSpPr>
            <p:cxnSp>
              <p:nvCxnSpPr>
                <p:cNvPr id="61" name="Straight Connector 60">
                  <a:extLst>
                    <a:ext uri="{FF2B5EF4-FFF2-40B4-BE49-F238E27FC236}">
                      <a16:creationId xmlns:a16="http://schemas.microsoft.com/office/drawing/2014/main" id="{107C06A5-C44C-F9D4-96E1-92DB192624F6}"/>
                    </a:ext>
                  </a:extLst>
                </p:cNvPr>
                <p:cNvCxnSpPr>
                  <a:cxnSpLocks/>
                </p:cNvCxnSpPr>
                <p:nvPr userDrawn="1"/>
              </p:nvCxnSpPr>
              <p:spPr>
                <a:xfrm rot="10800000" flipV="1">
                  <a:off x="394504" y="2823211"/>
                  <a:ext cx="22057" cy="1174748"/>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1D30DFF-F52C-5FD6-D695-3B23A390127D}"/>
                    </a:ext>
                  </a:extLst>
                </p:cNvPr>
                <p:cNvCxnSpPr>
                  <a:cxnSpLocks/>
                </p:cNvCxnSpPr>
                <p:nvPr userDrawn="1"/>
              </p:nvCxnSpPr>
              <p:spPr>
                <a:xfrm flipH="1">
                  <a:off x="416561" y="2235200"/>
                  <a:ext cx="1023052" cy="548640"/>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7DD78258-B1E8-D11D-8337-BB49A2CBC24E}"/>
                </a:ext>
              </a:extLst>
            </p:cNvPr>
            <p:cNvGrpSpPr/>
            <p:nvPr userDrawn="1"/>
          </p:nvGrpSpPr>
          <p:grpSpPr>
            <a:xfrm>
              <a:off x="4877303" y="2273300"/>
              <a:ext cx="4114800" cy="2311399"/>
              <a:chOff x="546372" y="2133600"/>
              <a:chExt cx="4114800" cy="2311399"/>
            </a:xfrm>
          </p:grpSpPr>
          <p:grpSp>
            <p:nvGrpSpPr>
              <p:cNvPr id="49" name="Group 48">
                <a:extLst>
                  <a:ext uri="{FF2B5EF4-FFF2-40B4-BE49-F238E27FC236}">
                    <a16:creationId xmlns:a16="http://schemas.microsoft.com/office/drawing/2014/main" id="{870F8B1D-804D-EC60-382B-3CB4D8676651}"/>
                  </a:ext>
                </a:extLst>
              </p:cNvPr>
              <p:cNvGrpSpPr/>
              <p:nvPr userDrawn="1"/>
            </p:nvGrpSpPr>
            <p:grpSpPr>
              <a:xfrm>
                <a:off x="546372" y="2133600"/>
                <a:ext cx="2048374" cy="1755137"/>
                <a:chOff x="546372" y="2133600"/>
                <a:chExt cx="2048374" cy="1755137"/>
              </a:xfrm>
            </p:grpSpPr>
            <p:grpSp>
              <p:nvGrpSpPr>
                <p:cNvPr id="55" name="Group 54">
                  <a:extLst>
                    <a:ext uri="{FF2B5EF4-FFF2-40B4-BE49-F238E27FC236}">
                      <a16:creationId xmlns:a16="http://schemas.microsoft.com/office/drawing/2014/main" id="{2B983362-5FD4-DB63-1902-672ACD77314F}"/>
                    </a:ext>
                  </a:extLst>
                </p:cNvPr>
                <p:cNvGrpSpPr/>
                <p:nvPr userDrawn="1"/>
              </p:nvGrpSpPr>
              <p:grpSpPr>
                <a:xfrm>
                  <a:off x="546372" y="2133600"/>
                  <a:ext cx="1025322" cy="1755137"/>
                  <a:chOff x="414292" y="2235200"/>
                  <a:chExt cx="1025322" cy="1755137"/>
                </a:xfrm>
              </p:grpSpPr>
              <p:cxnSp>
                <p:nvCxnSpPr>
                  <p:cNvPr id="57" name="Straight Connector 56">
                    <a:extLst>
                      <a:ext uri="{FF2B5EF4-FFF2-40B4-BE49-F238E27FC236}">
                        <a16:creationId xmlns:a16="http://schemas.microsoft.com/office/drawing/2014/main" id="{1E99E096-5BF5-5505-882C-45CC778D6380}"/>
                      </a:ext>
                    </a:extLst>
                  </p:cNvPr>
                  <p:cNvCxnSpPr>
                    <a:cxnSpLocks/>
                  </p:cNvCxnSpPr>
                  <p:nvPr userDrawn="1"/>
                </p:nvCxnSpPr>
                <p:spPr>
                  <a:xfrm>
                    <a:off x="414292" y="2783840"/>
                    <a:ext cx="2268" cy="1206497"/>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E316E16-E15D-FF62-12F2-100D4F52EDBF}"/>
                      </a:ext>
                    </a:extLst>
                  </p:cNvPr>
                  <p:cNvCxnSpPr>
                    <a:cxnSpLocks/>
                  </p:cNvCxnSpPr>
                  <p:nvPr userDrawn="1"/>
                </p:nvCxnSpPr>
                <p:spPr>
                  <a:xfrm flipH="1">
                    <a:off x="416562" y="2235200"/>
                    <a:ext cx="1023052" cy="548640"/>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56" name="Straight Connector 55">
                  <a:extLst>
                    <a:ext uri="{FF2B5EF4-FFF2-40B4-BE49-F238E27FC236}">
                      <a16:creationId xmlns:a16="http://schemas.microsoft.com/office/drawing/2014/main" id="{9E439293-0076-C3AC-AEE2-9DD10E410835}"/>
                    </a:ext>
                  </a:extLst>
                </p:cNvPr>
                <p:cNvCxnSpPr>
                  <a:cxnSpLocks/>
                </p:cNvCxnSpPr>
                <p:nvPr userDrawn="1"/>
              </p:nvCxnSpPr>
              <p:spPr>
                <a:xfrm>
                  <a:off x="1571694" y="2133600"/>
                  <a:ext cx="1023052" cy="548640"/>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0D864993-1602-4BA3-71F3-469152235AE9}"/>
                  </a:ext>
                </a:extLst>
              </p:cNvPr>
              <p:cNvGrpSpPr/>
              <p:nvPr userDrawn="1"/>
            </p:nvGrpSpPr>
            <p:grpSpPr>
              <a:xfrm rot="10800000">
                <a:off x="2590206" y="2722878"/>
                <a:ext cx="2070966" cy="1722121"/>
                <a:chOff x="548642" y="2133600"/>
                <a:chExt cx="2070966" cy="1722121"/>
              </a:xfrm>
            </p:grpSpPr>
            <p:cxnSp>
              <p:nvCxnSpPr>
                <p:cNvPr id="51" name="Straight Connector 50">
                  <a:extLst>
                    <a:ext uri="{FF2B5EF4-FFF2-40B4-BE49-F238E27FC236}">
                      <a16:creationId xmlns:a16="http://schemas.microsoft.com/office/drawing/2014/main" id="{CBA941B1-E482-D2E8-A480-19FC21BAE397}"/>
                    </a:ext>
                  </a:extLst>
                </p:cNvPr>
                <p:cNvCxnSpPr>
                  <a:cxnSpLocks/>
                </p:cNvCxnSpPr>
                <p:nvPr userDrawn="1"/>
              </p:nvCxnSpPr>
              <p:spPr>
                <a:xfrm flipH="1">
                  <a:off x="548642" y="2133600"/>
                  <a:ext cx="1023052" cy="548640"/>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B30F5F8E-EA14-802C-A71B-1B5C5BEBACB0}"/>
                    </a:ext>
                  </a:extLst>
                </p:cNvPr>
                <p:cNvGrpSpPr/>
                <p:nvPr userDrawn="1"/>
              </p:nvGrpSpPr>
              <p:grpSpPr>
                <a:xfrm flipH="1">
                  <a:off x="1571694" y="2133600"/>
                  <a:ext cx="1047914" cy="1722121"/>
                  <a:chOff x="391699" y="2235200"/>
                  <a:chExt cx="1047914" cy="1722121"/>
                </a:xfrm>
              </p:grpSpPr>
              <p:cxnSp>
                <p:nvCxnSpPr>
                  <p:cNvPr id="53" name="Straight Connector 52">
                    <a:extLst>
                      <a:ext uri="{FF2B5EF4-FFF2-40B4-BE49-F238E27FC236}">
                        <a16:creationId xmlns:a16="http://schemas.microsoft.com/office/drawing/2014/main" id="{0D121D77-06E3-AF53-AE68-96652A17B580}"/>
                      </a:ext>
                    </a:extLst>
                  </p:cNvPr>
                  <p:cNvCxnSpPr>
                    <a:cxnSpLocks/>
                  </p:cNvCxnSpPr>
                  <p:nvPr userDrawn="1"/>
                </p:nvCxnSpPr>
                <p:spPr>
                  <a:xfrm rot="10800000" flipV="1">
                    <a:off x="391699" y="2791460"/>
                    <a:ext cx="29076" cy="1165861"/>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704035A-202A-E154-470F-4A9E6AD2B88E}"/>
                      </a:ext>
                    </a:extLst>
                  </p:cNvPr>
                  <p:cNvCxnSpPr>
                    <a:cxnSpLocks/>
                  </p:cNvCxnSpPr>
                  <p:nvPr userDrawn="1"/>
                </p:nvCxnSpPr>
                <p:spPr>
                  <a:xfrm flipH="1">
                    <a:off x="416561" y="2235200"/>
                    <a:ext cx="1023052" cy="548640"/>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grpSp>
          </p:grpSp>
        </p:grpSp>
        <p:grpSp>
          <p:nvGrpSpPr>
            <p:cNvPr id="25" name="Group 24">
              <a:extLst>
                <a:ext uri="{FF2B5EF4-FFF2-40B4-BE49-F238E27FC236}">
                  <a16:creationId xmlns:a16="http://schemas.microsoft.com/office/drawing/2014/main" id="{DDB8397F-781D-D87C-3154-C94D032FFC1B}"/>
                </a:ext>
              </a:extLst>
            </p:cNvPr>
            <p:cNvGrpSpPr/>
            <p:nvPr userDrawn="1"/>
          </p:nvGrpSpPr>
          <p:grpSpPr>
            <a:xfrm>
              <a:off x="8992103" y="2273300"/>
              <a:ext cx="2057152" cy="1851337"/>
              <a:chOff x="547757" y="2133600"/>
              <a:chExt cx="2057152" cy="1851337"/>
            </a:xfrm>
          </p:grpSpPr>
          <p:grpSp>
            <p:nvGrpSpPr>
              <p:cNvPr id="26" name="Group 25">
                <a:extLst>
                  <a:ext uri="{FF2B5EF4-FFF2-40B4-BE49-F238E27FC236}">
                    <a16:creationId xmlns:a16="http://schemas.microsoft.com/office/drawing/2014/main" id="{6A0C7425-F0B4-16F8-5ADF-B72E0B86B6D6}"/>
                  </a:ext>
                </a:extLst>
              </p:cNvPr>
              <p:cNvGrpSpPr/>
              <p:nvPr userDrawn="1"/>
            </p:nvGrpSpPr>
            <p:grpSpPr>
              <a:xfrm>
                <a:off x="547757" y="2133600"/>
                <a:ext cx="1023937" cy="1762759"/>
                <a:chOff x="415677" y="2235200"/>
                <a:chExt cx="1023937" cy="1762759"/>
              </a:xfrm>
            </p:grpSpPr>
            <p:cxnSp>
              <p:nvCxnSpPr>
                <p:cNvPr id="47" name="Straight Connector 46">
                  <a:extLst>
                    <a:ext uri="{FF2B5EF4-FFF2-40B4-BE49-F238E27FC236}">
                      <a16:creationId xmlns:a16="http://schemas.microsoft.com/office/drawing/2014/main" id="{73E978F7-7AAC-EDB2-C6B7-4601507E91C2}"/>
                    </a:ext>
                  </a:extLst>
                </p:cNvPr>
                <p:cNvCxnSpPr>
                  <a:cxnSpLocks/>
                </p:cNvCxnSpPr>
                <p:nvPr userDrawn="1"/>
              </p:nvCxnSpPr>
              <p:spPr>
                <a:xfrm>
                  <a:off x="415677" y="2783840"/>
                  <a:ext cx="1" cy="1214119"/>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AA900B-6C1C-B479-6936-E1796B94B40E}"/>
                    </a:ext>
                  </a:extLst>
                </p:cNvPr>
                <p:cNvCxnSpPr>
                  <a:cxnSpLocks/>
                </p:cNvCxnSpPr>
                <p:nvPr userDrawn="1"/>
              </p:nvCxnSpPr>
              <p:spPr>
                <a:xfrm flipH="1">
                  <a:off x="416562" y="2235200"/>
                  <a:ext cx="1023052" cy="548640"/>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D120040C-FB0E-903E-538C-8A988D84843A}"/>
                  </a:ext>
                </a:extLst>
              </p:cNvPr>
              <p:cNvGrpSpPr/>
              <p:nvPr userDrawn="1"/>
            </p:nvGrpSpPr>
            <p:grpSpPr>
              <a:xfrm flipH="1">
                <a:off x="1571694" y="2133600"/>
                <a:ext cx="1033215" cy="1851337"/>
                <a:chOff x="406398" y="2235200"/>
                <a:chExt cx="1033215" cy="1851337"/>
              </a:xfrm>
            </p:grpSpPr>
            <p:cxnSp>
              <p:nvCxnSpPr>
                <p:cNvPr id="31" name="Straight Connector 30">
                  <a:extLst>
                    <a:ext uri="{FF2B5EF4-FFF2-40B4-BE49-F238E27FC236}">
                      <a16:creationId xmlns:a16="http://schemas.microsoft.com/office/drawing/2014/main" id="{30788AF5-63EB-EC52-B476-593B826F80BA}"/>
                    </a:ext>
                  </a:extLst>
                </p:cNvPr>
                <p:cNvCxnSpPr>
                  <a:cxnSpLocks/>
                </p:cNvCxnSpPr>
                <p:nvPr userDrawn="1"/>
              </p:nvCxnSpPr>
              <p:spPr>
                <a:xfrm flipH="1">
                  <a:off x="406398" y="2783840"/>
                  <a:ext cx="10163" cy="1302697"/>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36A8D1F-3F92-D6FB-1FAF-4EBFA6261873}"/>
                    </a:ext>
                  </a:extLst>
                </p:cNvPr>
                <p:cNvCxnSpPr>
                  <a:cxnSpLocks/>
                </p:cNvCxnSpPr>
                <p:nvPr userDrawn="1"/>
              </p:nvCxnSpPr>
              <p:spPr>
                <a:xfrm flipH="1">
                  <a:off x="416561" y="2235200"/>
                  <a:ext cx="1023052" cy="548640"/>
                </a:xfrm>
                <a:prstGeom prst="line">
                  <a:avLst/>
                </a:prstGeom>
                <a:ln w="101600" cap="rnd">
                  <a:solidFill>
                    <a:schemeClr val="bg2"/>
                  </a:solidFill>
                </a:ln>
              </p:spPr>
              <p:style>
                <a:lnRef idx="1">
                  <a:schemeClr val="accent1"/>
                </a:lnRef>
                <a:fillRef idx="0">
                  <a:schemeClr val="accent1"/>
                </a:fillRef>
                <a:effectRef idx="0">
                  <a:schemeClr val="accent1"/>
                </a:effectRef>
                <a:fontRef idx="minor">
                  <a:schemeClr val="tx1"/>
                </a:fontRef>
              </p:style>
            </p:cxnSp>
          </p:grpSp>
        </p:grpSp>
      </p:grpSp>
      <p:pic>
        <p:nvPicPr>
          <p:cNvPr id="76" name="Graphic 75">
            <a:extLst>
              <a:ext uri="{FF2B5EF4-FFF2-40B4-BE49-F238E27FC236}">
                <a16:creationId xmlns:a16="http://schemas.microsoft.com/office/drawing/2014/main" id="{887107C8-7756-E934-D983-5CC75139FE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9375" y="3309561"/>
            <a:ext cx="716518" cy="716518"/>
          </a:xfrm>
          <a:prstGeom prst="rect">
            <a:avLst/>
          </a:prstGeom>
        </p:spPr>
      </p:pic>
      <p:pic>
        <p:nvPicPr>
          <p:cNvPr id="78" name="Graphic 77">
            <a:extLst>
              <a:ext uri="{FF2B5EF4-FFF2-40B4-BE49-F238E27FC236}">
                <a16:creationId xmlns:a16="http://schemas.microsoft.com/office/drawing/2014/main" id="{3F42FF3D-6BEE-59FF-B6A7-C7EE47525F5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29606" y="3171290"/>
            <a:ext cx="672378" cy="672378"/>
          </a:xfrm>
          <a:prstGeom prst="rect">
            <a:avLst/>
          </a:prstGeom>
        </p:spPr>
      </p:pic>
      <p:pic>
        <p:nvPicPr>
          <p:cNvPr id="80" name="Graphic 79">
            <a:extLst>
              <a:ext uri="{FF2B5EF4-FFF2-40B4-BE49-F238E27FC236}">
                <a16:creationId xmlns:a16="http://schemas.microsoft.com/office/drawing/2014/main" id="{2F9A6650-B743-FD86-7EF1-E9421105683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3108" y="3331631"/>
            <a:ext cx="672378" cy="672378"/>
          </a:xfrm>
          <a:prstGeom prst="rect">
            <a:avLst/>
          </a:prstGeom>
        </p:spPr>
      </p:pic>
      <p:pic>
        <p:nvPicPr>
          <p:cNvPr id="86" name="Graphic 85">
            <a:extLst>
              <a:ext uri="{FF2B5EF4-FFF2-40B4-BE49-F238E27FC236}">
                <a16:creationId xmlns:a16="http://schemas.microsoft.com/office/drawing/2014/main" id="{6E26914C-F506-6385-3245-A3E82E7B043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47103" y="3152780"/>
            <a:ext cx="709399" cy="709399"/>
          </a:xfrm>
          <a:prstGeom prst="rect">
            <a:avLst/>
          </a:prstGeom>
        </p:spPr>
      </p:pic>
      <p:pic>
        <p:nvPicPr>
          <p:cNvPr id="88" name="Graphic 87">
            <a:extLst>
              <a:ext uri="{FF2B5EF4-FFF2-40B4-BE49-F238E27FC236}">
                <a16:creationId xmlns:a16="http://schemas.microsoft.com/office/drawing/2014/main" id="{F1F573E7-B20B-83B5-B789-56FE7C586324}"/>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18395" y="3230911"/>
            <a:ext cx="873819" cy="873819"/>
          </a:xfrm>
          <a:prstGeom prst="rect">
            <a:avLst/>
          </a:prstGeom>
        </p:spPr>
      </p:pic>
    </p:spTree>
    <p:extLst>
      <p:ext uri="{BB962C8B-B14F-4D97-AF65-F5344CB8AC3E}">
        <p14:creationId xmlns:p14="http://schemas.microsoft.com/office/powerpoint/2010/main" val="382521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BF0F51F-2F0F-9930-5801-2B6EC584F55A}"/>
              </a:ext>
            </a:extLst>
          </p:cNvPr>
          <p:cNvSpPr>
            <a:spLocks noGrp="1"/>
          </p:cNvSpPr>
          <p:nvPr>
            <p:ph type="title"/>
          </p:nvPr>
        </p:nvSpPr>
        <p:spPr>
          <a:xfrm>
            <a:off x="585216" y="3035808"/>
            <a:ext cx="9144000" cy="553998"/>
          </a:xfrm>
        </p:spPr>
        <p:txBody>
          <a:bodyPr/>
          <a:lstStyle/>
          <a:p>
            <a:r>
              <a:rPr lang="en-US">
                <a:solidFill>
                  <a:schemeClr val="bg1"/>
                </a:solidFill>
              </a:rPr>
              <a:t>Thank you</a:t>
            </a:r>
          </a:p>
        </p:txBody>
      </p:sp>
    </p:spTree>
    <p:extLst>
      <p:ext uri="{BB962C8B-B14F-4D97-AF65-F5344CB8AC3E}">
        <p14:creationId xmlns:p14="http://schemas.microsoft.com/office/powerpoint/2010/main" val="30595604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AI assisted performance analysis - summary</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524279" y="2642970"/>
            <a:ext cx="794245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AI generated summary in English (might not show anything if there is not enough data for the AI to analyze.)</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144608" y="3302712"/>
            <a:ext cx="6734177" cy="67737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597409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AI assisted performance analysis - key influencers</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2477"/>
            <a:ext cx="8290138" cy="473498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8453764" y="3256658"/>
            <a:ext cx="3594978" cy="276998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AI generated key influencers to performance metrics (might not show anything if there is not enough data for the AI to analyze.)</a:t>
            </a:r>
            <a:br>
              <a:rPr kumimoji="0" lang="en-US" sz="2000" b="0" i="0" u="none" strike="noStrike" kern="1200" cap="none" spc="0" normalizeH="0" baseline="0" noProof="0">
                <a:ln>
                  <a:noFill/>
                </a:ln>
                <a:solidFill>
                  <a:srgbClr val="C00000"/>
                </a:solidFill>
                <a:effectLst/>
                <a:uLnTx/>
                <a:uFillTx/>
                <a:latin typeface="Segoe UI"/>
                <a:ea typeface="+mn-ea"/>
                <a:cs typeface="+mn-cs"/>
              </a:rPr>
            </a:br>
            <a:br>
              <a:rPr kumimoji="0" lang="en-US" sz="2000" b="0" i="0" u="none" strike="noStrike" kern="1200" cap="none" spc="0" normalizeH="0" baseline="0" noProof="0">
                <a:ln>
                  <a:noFill/>
                </a:ln>
                <a:solidFill>
                  <a:srgbClr val="C00000"/>
                </a:solidFill>
                <a:effectLst/>
                <a:uLnTx/>
                <a:uFillTx/>
                <a:latin typeface="Segoe UI"/>
                <a:ea typeface="+mn-ea"/>
                <a:cs typeface="+mn-cs"/>
              </a:rPr>
            </a:br>
            <a:r>
              <a:rPr kumimoji="0" lang="en-US" sz="2000" b="0" i="0" u="none" strike="noStrike" kern="1200" cap="none" spc="0" normalizeH="0" baseline="0" noProof="0">
                <a:ln>
                  <a:noFill/>
                </a:ln>
                <a:solidFill>
                  <a:srgbClr val="C00000"/>
                </a:solidFill>
                <a:effectLst/>
                <a:uLnTx/>
                <a:uFillTx/>
                <a:latin typeface="Segoe UI"/>
                <a:ea typeface="+mn-ea"/>
                <a:cs typeface="+mn-cs"/>
              </a:rPr>
              <a:t>Click on an insight to compare to the average of the full population.</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142950" y="2347745"/>
            <a:ext cx="612621" cy="22400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612058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AI assisted performance analysis – Top segments</a:t>
            </a:r>
            <a:endParaRPr lang="en-DK"/>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8873" y="1611357"/>
            <a:ext cx="828510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442635" y="4631090"/>
            <a:ext cx="7942459"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AI generated segmentation of the dataset for this page (might not show anything if there is not enough data for the AI to analyze.)</a:t>
            </a:r>
            <a:br>
              <a:rPr kumimoji="0" lang="en-US" sz="2000" b="0" i="0" u="none" strike="noStrike" kern="1200" cap="none" spc="0" normalizeH="0" baseline="0" noProof="0">
                <a:ln>
                  <a:noFill/>
                </a:ln>
                <a:solidFill>
                  <a:srgbClr val="C00000"/>
                </a:solidFill>
                <a:effectLst/>
                <a:uLnTx/>
                <a:uFillTx/>
                <a:latin typeface="Segoe UI"/>
                <a:ea typeface="+mn-ea"/>
                <a:cs typeface="+mn-cs"/>
              </a:rPr>
            </a:br>
            <a:br>
              <a:rPr kumimoji="0" lang="en-US" sz="2000" b="0" i="0" u="none" strike="noStrike" kern="1200" cap="none" spc="0" normalizeH="0" baseline="0" noProof="0">
                <a:ln>
                  <a:noFill/>
                </a:ln>
                <a:solidFill>
                  <a:srgbClr val="C00000"/>
                </a:solidFill>
                <a:effectLst/>
                <a:uLnTx/>
                <a:uFillTx/>
                <a:latin typeface="Segoe UI"/>
                <a:ea typeface="+mn-ea"/>
                <a:cs typeface="+mn-cs"/>
              </a:rPr>
            </a:br>
            <a:r>
              <a:rPr kumimoji="0" lang="en-US" sz="2000" b="0" i="0" u="none" strike="noStrike" kern="1200" cap="none" spc="0" normalizeH="0" baseline="0" noProof="0">
                <a:ln>
                  <a:noFill/>
                </a:ln>
                <a:solidFill>
                  <a:srgbClr val="C00000"/>
                </a:solidFill>
                <a:effectLst/>
                <a:uLnTx/>
                <a:uFillTx/>
                <a:latin typeface="Segoe UI"/>
                <a:ea typeface="+mn-ea"/>
                <a:cs typeface="+mn-cs"/>
              </a:rPr>
              <a:t>Click on a segment to learn more</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767819" y="2355526"/>
            <a:ext cx="669470" cy="1754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908805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A32CB2D8-8151-BB56-19C9-A0173C72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359" y="1540023"/>
            <a:ext cx="8899433" cy="5095004"/>
          </a:xfrm>
          <a:prstGeom prst="rect">
            <a:avLst/>
          </a:prstGeom>
        </p:spPr>
      </p:pic>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AI assisted performance analysis – Analyze root causes</a:t>
            </a:r>
            <a:endParaRPr lang="en-DK"/>
          </a:p>
        </p:txBody>
      </p:sp>
      <p:sp>
        <p:nvSpPr>
          <p:cNvPr id="5" name="Rectangle 4">
            <a:extLst>
              <a:ext uri="{FF2B5EF4-FFF2-40B4-BE49-F238E27FC236}">
                <a16:creationId xmlns:a16="http://schemas.microsoft.com/office/drawing/2014/main" id="{F827FFC7-911A-71AA-17E6-180DF12B9410}"/>
              </a:ext>
            </a:extLst>
          </p:cNvPr>
          <p:cNvSpPr/>
          <p:nvPr/>
        </p:nvSpPr>
        <p:spPr bwMode="auto">
          <a:xfrm>
            <a:off x="1906358" y="3595085"/>
            <a:ext cx="1175659" cy="28192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8049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291596" y="5100537"/>
            <a:ext cx="7942459"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C00000"/>
                </a:solidFill>
                <a:effectLst/>
                <a:uLnTx/>
                <a:uFillTx/>
                <a:latin typeface="Segoe UI"/>
                <a:ea typeface="+mn-ea"/>
                <a:cs typeface="+mn-cs"/>
              </a:rPr>
              <a:t>An AI guided decomposition tree where you can </a:t>
            </a:r>
            <a:r>
              <a:rPr kumimoji="0" lang="en-GB" sz="2000" b="0" i="0" u="none" strike="noStrike" kern="1200" cap="none" spc="0" normalizeH="0" baseline="0" noProof="0" err="1">
                <a:ln>
                  <a:noFill/>
                </a:ln>
                <a:solidFill>
                  <a:srgbClr val="C00000"/>
                </a:solidFill>
                <a:effectLst/>
                <a:uLnTx/>
                <a:uFillTx/>
                <a:latin typeface="Segoe UI"/>
                <a:ea typeface="+mn-ea"/>
                <a:cs typeface="+mn-cs"/>
              </a:rPr>
              <a:t>analyze</a:t>
            </a:r>
            <a:r>
              <a:rPr kumimoji="0" lang="en-GB" sz="2000" b="0" i="0" u="none" strike="noStrike" kern="1200" cap="none" spc="0" normalizeH="0" baseline="0" noProof="0">
                <a:ln>
                  <a:noFill/>
                </a:ln>
                <a:solidFill>
                  <a:srgbClr val="C00000"/>
                </a:solidFill>
                <a:effectLst/>
                <a:uLnTx/>
                <a:uFillTx/>
                <a:latin typeface="Segoe UI"/>
                <a:ea typeface="+mn-ea"/>
                <a:cs typeface="+mn-cs"/>
              </a:rPr>
              <a:t>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C00000"/>
                </a:solidFill>
                <a:effectLst/>
                <a:uLnTx/>
                <a:uFillTx/>
                <a:latin typeface="Segoe UI"/>
                <a:ea typeface="+mn-ea"/>
                <a:cs typeface="+mn-cs"/>
              </a:rPr>
              <a:t>Let AI pick the next step (see the light </a:t>
            </a:r>
            <a:r>
              <a:rPr kumimoji="0" lang="en-GB" sz="2000" b="0" i="0" u="none" strike="noStrike" kern="1200" cap="none" spc="0" normalizeH="0" baseline="0" noProof="0" err="1">
                <a:ln>
                  <a:noFill/>
                </a:ln>
                <a:solidFill>
                  <a:srgbClr val="C00000"/>
                </a:solidFill>
                <a:effectLst/>
                <a:uLnTx/>
                <a:uFillTx/>
                <a:latin typeface="Segoe UI"/>
                <a:ea typeface="+mn-ea"/>
                <a:cs typeface="+mn-cs"/>
              </a:rPr>
              <a:t>bulp</a:t>
            </a:r>
            <a:r>
              <a:rPr kumimoji="0" lang="en-GB" sz="2000" b="0" i="0" u="none" strike="noStrike" kern="1200" cap="none" spc="0" normalizeH="0" baseline="0" noProof="0">
                <a:ln>
                  <a:noFill/>
                </a:ln>
                <a:solidFill>
                  <a:srgbClr val="C00000"/>
                </a:solidFill>
                <a:effectLst/>
                <a:uLnTx/>
                <a:uFillTx/>
                <a:latin typeface="Segoe UI"/>
                <a:ea typeface="+mn-ea"/>
                <a:cs typeface="+mn-cs"/>
              </a:rPr>
              <a:t> icons) or pick the dimension you want to explore. </a:t>
            </a:r>
            <a:endParaRPr kumimoji="0" lang="en-US" sz="2000" b="0" i="0" u="none" strike="noStrike" kern="1200" cap="none" spc="0" normalizeH="0" baseline="0" noProof="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14823" y="3665763"/>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261632" y="2169135"/>
            <a:ext cx="7470321" cy="281924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986627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2CB2D8-8151-BB56-19C9-A0173C7299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545173"/>
            <a:ext cx="8899433" cy="5084704"/>
          </a:xfrm>
          <a:prstGeom prst="rect">
            <a:avLst/>
          </a:prstGeom>
        </p:spPr>
      </p:pic>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a:t>AI assisted performance analysis – Top 10 slowest</a:t>
            </a:r>
            <a:endParaRPr lang="en-DK"/>
          </a:p>
        </p:txBody>
      </p:sp>
      <p:sp>
        <p:nvSpPr>
          <p:cNvPr id="5" name="Rectangle 4">
            <a:extLst>
              <a:ext uri="{FF2B5EF4-FFF2-40B4-BE49-F238E27FC236}">
                <a16:creationId xmlns:a16="http://schemas.microsoft.com/office/drawing/2014/main" id="{F827FFC7-911A-71AA-17E6-180DF12B9410}"/>
              </a:ext>
            </a:extLst>
          </p:cNvPr>
          <p:cNvSpPr/>
          <p:nvPr/>
        </p:nvSpPr>
        <p:spPr bwMode="auto">
          <a:xfrm>
            <a:off x="1906358" y="3595085"/>
            <a:ext cx="1175659" cy="28192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8049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253468" y="4133069"/>
            <a:ext cx="7942459"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C00000"/>
                </a:solidFill>
                <a:effectLst/>
                <a:uLnTx/>
                <a:uFillTx/>
                <a:latin typeface="Segoe UI"/>
                <a:ea typeface="+mn-ea"/>
                <a:cs typeface="+mn-cs"/>
              </a:rPr>
              <a:t>See top 10 slowest entities (on average) and top 10 slowest entities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00000"/>
                </a:solidFill>
                <a:effectLst/>
                <a:uLnTx/>
                <a:uFillTx/>
                <a:latin typeface="Segoe UI"/>
                <a:ea typeface="+mn-ea"/>
                <a:cs typeface="+mn-cs"/>
              </a:rPr>
              <a:t>Pick one row and then scroll down to the detail report (which is now filtered to your choice)</a:t>
            </a:r>
            <a:endParaRPr kumimoji="0" lang="en-GB" sz="2000" b="0" i="0" u="none" strike="noStrike" kern="1200" cap="none" spc="0" normalizeH="0" baseline="0" noProof="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14823" y="3665763"/>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253468" y="2134961"/>
            <a:ext cx="7392760" cy="190636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21839204"/>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2f24b742-9de8-4eeb-b924-4f28c6541a8f" xsi:nil="true"/>
    <lcf76f155ced4ddcb4097134ff3c332f xmlns="2f24b742-9de8-4eeb-b924-4f28c6541a8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07C991AC558D1408E953BFF4360EBF1" ma:contentTypeVersion="21" ma:contentTypeDescription="Create a new document." ma:contentTypeScope="" ma:versionID="a0fb705664819ad3ef275519614fe603">
  <xsd:schema xmlns:xsd="http://www.w3.org/2001/XMLSchema" xmlns:xs="http://www.w3.org/2001/XMLSchema" xmlns:p="http://schemas.microsoft.com/office/2006/metadata/properties" xmlns:ns1="http://schemas.microsoft.com/sharepoint/v3" xmlns:ns2="2f24b742-9de8-4eeb-b924-4f28c6541a8f" xmlns:ns3="d7a81c30-4d04-45fd-b48e-37757b7e45a1" xmlns:ns4="230e9df3-be65-4c73-a93b-d1236ebd677e" targetNamespace="http://schemas.microsoft.com/office/2006/metadata/properties" ma:root="true" ma:fieldsID="5e130e8d20c5dbdbb9089fc531ab9530" ns1:_="" ns2:_="" ns3:_="" ns4:_="">
    <xsd:import namespace="http://schemas.microsoft.com/sharepoint/v3"/>
    <xsd:import namespace="2f24b742-9de8-4eeb-b924-4f28c6541a8f"/>
    <xsd:import namespace="d7a81c30-4d04-45fd-b48e-37757b7e45a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24b742-9de8-4eeb-b924-4f28c6541a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a81c30-4d04-45fd-b48e-37757b7e45a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a2c9ae58-efbf-42b7-9c1d-ad670b444bbd}" ma:internalName="TaxCatchAll" ma:showField="CatchAllData" ma:web="d7a81c30-4d04-45fd-b48e-37757b7e45a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2f24b742-9de8-4eeb-b924-4f28c6541a8f"/>
    <ds:schemaRef ds:uri="d7a81c30-4d04-45fd-b48e-37757b7e45a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ABB867B-E39D-4035-8442-C86748503A0C}">
  <ds:schemaRefs>
    <ds:schemaRef ds:uri="230e9df3-be65-4c73-a93b-d1236ebd677e"/>
    <ds:schemaRef ds:uri="2f24b742-9de8-4eeb-b924-4f28c6541a8f"/>
    <ds:schemaRef ds:uri="d7a81c30-4d04-45fd-b48e-37757b7e45a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TotalTime>
  <Words>1265</Words>
  <Application>Microsoft Office PowerPoint</Application>
  <PresentationFormat>Widescreen</PresentationFormat>
  <Paragraphs>152</Paragraphs>
  <Slides>45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Segoe UI</vt:lpstr>
      <vt:lpstr>Segoe UI Semibold</vt:lpstr>
      <vt:lpstr>Wingdings</vt:lpstr>
      <vt:lpstr>Microsoft D365 template</vt:lpstr>
      <vt:lpstr>What's new in telemetry</vt:lpstr>
      <vt:lpstr>Agenda</vt:lpstr>
      <vt:lpstr>Analyzing performance</vt:lpstr>
      <vt:lpstr>AI assisted performance analysis</vt:lpstr>
      <vt:lpstr>AI assisted performance analysis - summary</vt:lpstr>
      <vt:lpstr>AI assisted performance analysis - key influencers</vt:lpstr>
      <vt:lpstr>AI assisted performance analysis – Top segments</vt:lpstr>
      <vt:lpstr>AI assisted performance analysis – Analyze root causes</vt:lpstr>
      <vt:lpstr>AI assisted performance analysis – Top 10 slowest</vt:lpstr>
      <vt:lpstr>Does your API calls get queued up?</vt:lpstr>
      <vt:lpstr>Long running AL methods – total and exclusive time</vt:lpstr>
      <vt:lpstr>Long running AL methods – see SQL statistics</vt:lpstr>
      <vt:lpstr>Job Queue Performance – see Job Queue description</vt:lpstr>
      <vt:lpstr>Report performance – showing rendering statistics</vt:lpstr>
      <vt:lpstr>Analyzing errors</vt:lpstr>
      <vt:lpstr>Easier troubleshooting of incoming web service errors</vt:lpstr>
      <vt:lpstr>New TSG in docs</vt:lpstr>
      <vt:lpstr>Troubleshoot web service calls – user agents and exceptions</vt:lpstr>
      <vt:lpstr>New page: Web service metadata errors</vt:lpstr>
      <vt:lpstr>Easier troubleshooting of outgoing web service errors</vt:lpstr>
      <vt:lpstr>New page: Azure function errors</vt:lpstr>
      <vt:lpstr>Easier troubleshooting of email errors (using new SMTP error signal from 22.3)</vt:lpstr>
      <vt:lpstr>Easier troubleshooting of job queue errors</vt:lpstr>
      <vt:lpstr>Job Queue Errors – see Job Queue description</vt:lpstr>
      <vt:lpstr>Job queue errors: Now shows job queue entries that are stopped by the platfom</vt:lpstr>
      <vt:lpstr>Easier troubleshooting of feature errors</vt:lpstr>
      <vt:lpstr>On all error pages: green banner shown if no data</vt:lpstr>
      <vt:lpstr>Coming soon (23.0 and later)</vt:lpstr>
      <vt:lpstr>Changelog lifecycle events (23.0/23.1)</vt:lpstr>
      <vt:lpstr>PTE upload validations (23.0/23.1)</vt:lpstr>
      <vt:lpstr>PTE validations against next major (23.0/23.1)</vt:lpstr>
      <vt:lpstr>Business Events (23.0/23.1)</vt:lpstr>
      <vt:lpstr>Tips and tricks</vt:lpstr>
      <vt:lpstr>New page: Onboarding</vt:lpstr>
      <vt:lpstr>ISVs can see the major version of Business Central for their install base</vt:lpstr>
      <vt:lpstr>Resources  (I want it and I want it now)</vt:lpstr>
      <vt:lpstr>Install/update from Appsource (available now)</vt:lpstr>
      <vt:lpstr>Install/update from Appsource (available now)</vt:lpstr>
      <vt:lpstr>aka.ms/bctelemetry</vt:lpstr>
      <vt:lpstr>aka.ms/bctelemetry</vt:lpstr>
      <vt:lpstr>PowerPoint Presentation</vt:lpstr>
      <vt:lpstr>Go dos</vt:lpstr>
      <vt:lpstr>Watch other relevant launch event sessions</vt:lpstr>
      <vt:lpstr>General Business Central resources, learn more!</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Bak Nielsson</dc:creator>
  <cp:keywords/>
  <dc:description/>
  <cp:lastModifiedBy>Kennie Pontoppidan</cp:lastModifiedBy>
  <cp:revision>3</cp:revision>
  <dcterms:created xsi:type="dcterms:W3CDTF">2023-09-07T09:21:49Z</dcterms:created>
  <dcterms:modified xsi:type="dcterms:W3CDTF">2023-11-03T14:50:59Z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0x010100607C991AC558D1408E953BFF4360EBF1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